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456" r:id="rId4"/>
    <p:sldId id="457" r:id="rId5"/>
    <p:sldId id="430" r:id="rId6"/>
    <p:sldId id="458" r:id="rId7"/>
    <p:sldId id="459" r:id="rId8"/>
    <p:sldId id="460" r:id="rId9"/>
    <p:sldId id="461" r:id="rId10"/>
    <p:sldId id="398" r:id="rId11"/>
    <p:sldId id="462" r:id="rId12"/>
    <p:sldId id="463" r:id="rId13"/>
    <p:sldId id="399" r:id="rId14"/>
    <p:sldId id="464" r:id="rId15"/>
    <p:sldId id="465" r:id="rId16"/>
    <p:sldId id="466" r:id="rId17"/>
    <p:sldId id="467" r:id="rId18"/>
    <p:sldId id="433" r:id="rId19"/>
    <p:sldId id="435" r:id="rId20"/>
    <p:sldId id="469" r:id="rId21"/>
    <p:sldId id="470" r:id="rId22"/>
    <p:sldId id="471" r:id="rId23"/>
    <p:sldId id="473" r:id="rId24"/>
    <p:sldId id="468" r:id="rId25"/>
    <p:sldId id="472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290" r:id="rId38"/>
    <p:sldId id="4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5"/>
    <p:restoredTop sz="94631"/>
  </p:normalViewPr>
  <p:slideViewPr>
    <p:cSldViewPr snapToGrid="0" snapToObjects="1">
      <p:cViewPr>
        <p:scale>
          <a:sx n="94" d="100"/>
          <a:sy n="94" d="100"/>
        </p:scale>
        <p:origin x="3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D91-6CDF-BC43-82A1-613BC97C2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07033-34BA-A548-913B-84EA2C89D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B263D-CFEB-964A-A1B5-D5F31E1E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A66E-ABD9-B74E-B0FE-E87D230D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FBFB5-FE60-EF49-A542-B6C6D1BF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C6E3-3154-0646-8D52-A8F3615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759DC-AEF1-5747-84F1-259110CFB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BFED4-355C-9843-B1BA-118F0529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2933-84B7-3448-B63C-3596F668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96AF-2A1D-3A46-AC71-2D4EA239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4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7CBCA-2A13-1F45-9EB9-278B1C5A5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31C70-4531-F749-96CC-6A0D63C69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473C-1A5B-EB4F-B47A-77308AAD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F3D2-E1F5-A646-AF78-DA29F808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DFA38-55CF-4B4A-9461-B5FD6E01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3693-5648-0140-9716-0F0324B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BA82-F041-2C40-9CCC-719B566CC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0312D-B739-8B4A-B435-9B50D7CD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60F7E-207E-EA4C-9EB2-6601F65B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F15D-9AD7-884D-93FD-D288ACFB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2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E4FF-B4C6-294C-B99A-DFDECF57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5DD4F-0A8F-A44F-B1D1-851BB3C2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291C-290F-2A46-A656-B403630D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1189-2A98-6A4C-A451-B639A4B2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7826-ADA6-494E-AB3A-8AB87186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4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CF73-1AA1-A94C-A87E-198289D7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F46C-BFBE-0347-BDF8-65866FDF8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ACB17-9291-504B-9A4F-5BBF469E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FC1E9-3A64-9A4E-B4B0-A45DF595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BA76-981F-5549-946D-FB3072EB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B3B21-9DCD-7F41-A96B-EFD159E4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A3D6-7E10-A740-88E2-375EF9B0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9754-B35C-AE46-B605-9C0979FA5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B0A4A-1E10-294C-BA9A-6A1BB0DB0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CFF-9E44-8A4C-A75A-C9C4F8E4E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4F48E-7C9F-3A4D-A357-26F628E69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EFA77-05E1-1347-90FA-04BAEBB9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7D6BC-845A-4A48-A1EE-C14AA85F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B9234-2FF3-2E4F-B538-F89B5421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3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BC16-EC2E-2A42-A738-C9DEC7AC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672F5-1F4A-6640-9567-28DBEAD6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8C227-7247-454D-8C71-2D137D2D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30427-7DF6-EB40-925C-88007DFF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5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55DDB-D6CB-DF48-972A-401E93D8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3782D-EF35-3543-BC02-F47B4BC3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E5E2E-275C-F342-9029-03069359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4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36C9-0DD1-5A40-800F-070955B7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D155-6CE5-9B40-9148-D4EC3E94E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DBC7F-29E4-A842-830A-BAF0483EB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2501-BAA0-714A-8016-BA0F368A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B37A-A12D-3E4B-8BB4-CB1E50E4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A1B82-32A8-B846-BFD1-92300A39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1089-03E8-CA45-B184-A7B1D9BE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D3159-8E75-0542-8365-EBA602E54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D67F7-06C0-8A4B-8C20-56807A8D8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FC1F7-4B28-8C48-932E-447A0246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5F7E1-C63A-D94D-89D0-F01187C5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DAF74-38DB-6443-A511-B9EC851F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6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76B62-2ABC-4A44-AD1B-6D74E395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225C-00F4-BA4F-8C26-558679BAC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0EC3B-D2A5-9D45-B097-B10821A8F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DADE-79B4-C748-BDC4-4EBA2A84E7E1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E7CE-2647-7F45-9448-1953694E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59A0-24B4-0E4D-A3E4-ADB236C4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A36-8FA7-3B46-BDCE-F2CB4FD9F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2592" y="753883"/>
            <a:ext cx="6583135" cy="23876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(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E9FD65-8337-AD48-9F2A-A9FB7FD1DACA}"/>
              </a:ext>
            </a:extLst>
          </p:cNvPr>
          <p:cNvSpPr txBox="1">
            <a:spLocks/>
          </p:cNvSpPr>
          <p:nvPr/>
        </p:nvSpPr>
        <p:spPr>
          <a:xfrm>
            <a:off x="1420969" y="2202286"/>
            <a:ext cx="3666186" cy="939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9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Derived-class constructors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3412E-5FD9-274D-8E00-B23F69FDA302}"/>
              </a:ext>
            </a:extLst>
          </p:cNvPr>
          <p:cNvSpPr txBox="1"/>
          <p:nvPr/>
        </p:nvSpPr>
        <p:spPr>
          <a:xfrm>
            <a:off x="982153" y="1528225"/>
            <a:ext cx="8311973" cy="1978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Quote( ):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(“unknown”), price(0.0) { }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p):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), price(p) { }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F9B5-46D9-DE44-88FF-BC9BB73A9A8F}"/>
              </a:ext>
            </a:extLst>
          </p:cNvPr>
          <p:cNvSpPr txBox="1"/>
          <p:nvPr/>
        </p:nvSpPr>
        <p:spPr>
          <a:xfrm>
            <a:off x="968505" y="3765579"/>
            <a:ext cx="9485680" cy="235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9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): </a:t>
            </a: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Quote( )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(10), discount(1.0) { }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p,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q,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double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d):   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Quote(</a:t>
            </a:r>
            <a:r>
              <a:rPr lang="en-US" sz="1900" b="1" dirty="0" err="1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p)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(q), discount(d) { }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7D2AA-71FF-CE4E-83A7-281C4BD3C4BE}"/>
              </a:ext>
            </a:extLst>
          </p:cNvPr>
          <p:cNvSpPr txBox="1"/>
          <p:nvPr/>
        </p:nvSpPr>
        <p:spPr>
          <a:xfrm>
            <a:off x="5737504" y="3629099"/>
            <a:ext cx="5153410" cy="495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调用</a:t>
            </a: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的构造函数构造</a:t>
            </a: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的数据成员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C5ED3D-A223-5F49-82ED-6A11F12D8CE1}"/>
              </a:ext>
            </a:extLst>
          </p:cNvPr>
          <p:cNvCxnSpPr>
            <a:cxnSpLocks/>
          </p:cNvCxnSpPr>
          <p:nvPr/>
        </p:nvCxnSpPr>
        <p:spPr>
          <a:xfrm flipH="1">
            <a:off x="4080681" y="3957851"/>
            <a:ext cx="1643175" cy="655092"/>
          </a:xfrm>
          <a:prstGeom prst="straightConnector1">
            <a:avLst/>
          </a:prstGeom>
          <a:ln w="15875">
            <a:solidFill>
              <a:srgbClr val="FF93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7208A5-0F09-E442-831F-38B6D3E2A4E8}"/>
              </a:ext>
            </a:extLst>
          </p:cNvPr>
          <p:cNvCxnSpPr>
            <a:cxnSpLocks/>
          </p:cNvCxnSpPr>
          <p:nvPr/>
        </p:nvCxnSpPr>
        <p:spPr>
          <a:xfrm flipH="1">
            <a:off x="3657600" y="4110251"/>
            <a:ext cx="2218656" cy="1266967"/>
          </a:xfrm>
          <a:prstGeom prst="straightConnector1">
            <a:avLst/>
          </a:prstGeom>
          <a:ln w="15875">
            <a:solidFill>
              <a:srgbClr val="FF93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4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Derived-class constructors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7D2AA-71FF-CE4E-83A7-281C4BD3C4BE}"/>
              </a:ext>
            </a:extLst>
          </p:cNvPr>
          <p:cNvSpPr txBox="1"/>
          <p:nvPr/>
        </p:nvSpPr>
        <p:spPr>
          <a:xfrm>
            <a:off x="1193936" y="2406584"/>
            <a:ext cx="6858243" cy="5799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Each</a:t>
            </a:r>
            <a:r>
              <a:rPr lang="zh-CN" alt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class controls how its members are initialized.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8DC8C-4385-604D-BD9B-2BFD96DF3C63}"/>
              </a:ext>
            </a:extLst>
          </p:cNvPr>
          <p:cNvSpPr txBox="1"/>
          <p:nvPr/>
        </p:nvSpPr>
        <p:spPr>
          <a:xfrm>
            <a:off x="1193936" y="3838927"/>
            <a:ext cx="9683331" cy="837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ja-JP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base class is initialized first, and then the members of the derived class are initialized in the order in which they are declared in the class.</a:t>
            </a:r>
            <a:endParaRPr lang="en-US" altLang="zh-CN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0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Derived-class constructors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7820F-791E-1142-BA16-BFCA8FD02E5A}"/>
              </a:ext>
            </a:extLst>
          </p:cNvPr>
          <p:cNvSpPr txBox="1"/>
          <p:nvPr/>
        </p:nvSpPr>
        <p:spPr>
          <a:xfrm>
            <a:off x="1241462" y="1704764"/>
            <a:ext cx="9485680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p,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q,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double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d):   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9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Quote(</a:t>
            </a:r>
            <a:r>
              <a:rPr lang="en-US" sz="1900" b="1" dirty="0" err="1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, p)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(q), discount(d) {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01C9C6-E868-9D42-80AB-A39F4B889778}"/>
              </a:ext>
            </a:extLst>
          </p:cNvPr>
          <p:cNvGrpSpPr/>
          <p:nvPr/>
        </p:nvGrpSpPr>
        <p:grpSpPr>
          <a:xfrm>
            <a:off x="7991418" y="2051965"/>
            <a:ext cx="1302710" cy="498663"/>
            <a:chOff x="7813997" y="2351470"/>
            <a:chExt cx="1302710" cy="498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17D2AA-71FF-CE4E-83A7-281C4BD3C4BE}"/>
                </a:ext>
              </a:extLst>
            </p:cNvPr>
            <p:cNvSpPr txBox="1"/>
            <p:nvPr/>
          </p:nvSpPr>
          <p:spPr>
            <a:xfrm>
              <a:off x="8087223" y="2351470"/>
              <a:ext cx="1029484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ja-JP" sz="20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correct</a:t>
              </a:r>
              <a:endPara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C799BA-5BB0-E14E-96BD-DC094A462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484" t="30049" r="8661" b="37712"/>
            <a:stretch/>
          </p:blipFill>
          <p:spPr>
            <a:xfrm>
              <a:off x="7813997" y="2535988"/>
              <a:ext cx="307589" cy="2285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AE1EFC-830C-FD43-962B-649190A79121}"/>
              </a:ext>
            </a:extLst>
          </p:cNvPr>
          <p:cNvSpPr txBox="1"/>
          <p:nvPr/>
        </p:nvSpPr>
        <p:spPr>
          <a:xfrm>
            <a:off x="1246162" y="2922996"/>
            <a:ext cx="9485680" cy="820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p,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q,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double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d):   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900" b="1" dirty="0" err="1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), price(p)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(q), discount(d) { 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EFE2B5-EE2B-6C49-B81E-9B76E27AA1D4}"/>
              </a:ext>
            </a:extLst>
          </p:cNvPr>
          <p:cNvGrpSpPr/>
          <p:nvPr/>
        </p:nvGrpSpPr>
        <p:grpSpPr>
          <a:xfrm>
            <a:off x="4473693" y="3669861"/>
            <a:ext cx="6237298" cy="498663"/>
            <a:chOff x="5116502" y="4317871"/>
            <a:chExt cx="6237298" cy="498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ACE767-194E-744B-BC46-E072B0EE2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35" t="30099" r="58522" b="38259"/>
            <a:stretch/>
          </p:blipFill>
          <p:spPr>
            <a:xfrm>
              <a:off x="5116502" y="4466622"/>
              <a:ext cx="273226" cy="2767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DBFA87-1739-A24E-A8D5-BFF1970E363F}"/>
                </a:ext>
              </a:extLst>
            </p:cNvPr>
            <p:cNvSpPr txBox="1"/>
            <p:nvPr/>
          </p:nvSpPr>
          <p:spPr>
            <a:xfrm>
              <a:off x="5389728" y="4317871"/>
              <a:ext cx="5964072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ja-JP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cannot find non-static members ‘</a:t>
              </a:r>
              <a:r>
                <a:rPr lang="en-US" altLang="ja-JP" sz="2000" b="1" dirty="0" err="1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bookNo</a:t>
              </a:r>
              <a:r>
                <a:rPr lang="en-US" altLang="ja-JP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’ and ‘price’</a:t>
              </a:r>
              <a:endPara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48D7FC-1187-D348-B26A-A8C0021CA29A}"/>
              </a:ext>
            </a:extLst>
          </p:cNvPr>
          <p:cNvSpPr txBox="1"/>
          <p:nvPr/>
        </p:nvSpPr>
        <p:spPr>
          <a:xfrm>
            <a:off x="1246162" y="4502457"/>
            <a:ext cx="9740287" cy="159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p,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q,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double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d):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(q), discount(d) { 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sz="1900" b="1" dirty="0" err="1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price = p;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A9552D-416B-D940-956C-B7C0FB56EAD0}"/>
              </a:ext>
            </a:extLst>
          </p:cNvPr>
          <p:cNvGrpSpPr/>
          <p:nvPr/>
        </p:nvGrpSpPr>
        <p:grpSpPr>
          <a:xfrm>
            <a:off x="3590783" y="5214645"/>
            <a:ext cx="3765363" cy="707886"/>
            <a:chOff x="3427010" y="5119109"/>
            <a:chExt cx="3765363" cy="7078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12A10C-8785-5346-B051-34B7ED302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010" y="5255640"/>
              <a:ext cx="394363" cy="3620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E445C4-B40A-DA40-BF44-7719A07ED0CC}"/>
                </a:ext>
              </a:extLst>
            </p:cNvPr>
            <p:cNvSpPr txBox="1"/>
            <p:nvPr/>
          </p:nvSpPr>
          <p:spPr>
            <a:xfrm>
              <a:off x="3853820" y="5119109"/>
              <a:ext cx="33385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ja-JP" sz="2000" b="1" dirty="0">
                  <a:solidFill>
                    <a:srgbClr val="FF93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not recommended even when there’s no error/warning</a:t>
              </a:r>
              <a:endParaRPr lang="en-US" altLang="zh-CN" sz="20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0319FC-959B-B04B-9EA7-2E97B880B650}"/>
              </a:ext>
            </a:extLst>
          </p:cNvPr>
          <p:cNvSpPr txBox="1"/>
          <p:nvPr/>
        </p:nvSpPr>
        <p:spPr>
          <a:xfrm>
            <a:off x="7710993" y="5284420"/>
            <a:ext cx="3889606" cy="475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19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将尝试调用</a:t>
            </a:r>
            <a:r>
              <a:rPr lang="en-US" altLang="ja-JP" sz="19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19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的默认构造函数</a:t>
            </a:r>
            <a:endParaRPr lang="en-US" altLang="zh-CN" sz="1900" b="1" dirty="0">
              <a:solidFill>
                <a:srgbClr val="FF93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9AD853-7454-054D-BE7F-20A52F1F71C4}"/>
              </a:ext>
            </a:extLst>
          </p:cNvPr>
          <p:cNvCxnSpPr>
            <a:cxnSpLocks/>
          </p:cNvCxnSpPr>
          <p:nvPr/>
        </p:nvCxnSpPr>
        <p:spPr>
          <a:xfrm flipH="1" flipV="1">
            <a:off x="7874762" y="4889393"/>
            <a:ext cx="116656" cy="448134"/>
          </a:xfrm>
          <a:prstGeom prst="straightConnector1">
            <a:avLst/>
          </a:prstGeom>
          <a:ln w="15875">
            <a:solidFill>
              <a:srgbClr val="FF93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AEA4EC-D1F0-7D44-9100-2EA49B93F415}"/>
              </a:ext>
            </a:extLst>
          </p:cNvPr>
          <p:cNvSpPr txBox="1"/>
          <p:nvPr/>
        </p:nvSpPr>
        <p:spPr>
          <a:xfrm>
            <a:off x="715673" y="1663392"/>
            <a:ext cx="44376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7030A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1.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4F09E-3DE2-B348-9D41-6F2FB34B3FF8}"/>
              </a:ext>
            </a:extLst>
          </p:cNvPr>
          <p:cNvSpPr txBox="1"/>
          <p:nvPr/>
        </p:nvSpPr>
        <p:spPr>
          <a:xfrm>
            <a:off x="717945" y="2880318"/>
            <a:ext cx="44376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7030A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2.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915A6E-1891-C34E-9062-FE1C800D3BF1}"/>
              </a:ext>
            </a:extLst>
          </p:cNvPr>
          <p:cNvSpPr txBox="1"/>
          <p:nvPr/>
        </p:nvSpPr>
        <p:spPr>
          <a:xfrm>
            <a:off x="728735" y="4455304"/>
            <a:ext cx="44376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7030A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3.</a:t>
            </a:r>
            <a:endParaRPr lang="en-US" altLang="zh-CN" sz="2000" b="1" dirty="0">
              <a:solidFill>
                <a:srgbClr val="7030A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Preventing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from inheritance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E46C1-4558-124C-8B00-943921800BE1}"/>
              </a:ext>
            </a:extLst>
          </p:cNvPr>
          <p:cNvSpPr txBox="1"/>
          <p:nvPr/>
        </p:nvSpPr>
        <p:spPr>
          <a:xfrm>
            <a:off x="1323764" y="2152492"/>
            <a:ext cx="8557213" cy="9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final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{ … };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 … 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9D6DB-394F-F04C-9715-0C33F6EBDB18}"/>
              </a:ext>
            </a:extLst>
          </p:cNvPr>
          <p:cNvSpPr txBox="1"/>
          <p:nvPr/>
        </p:nvSpPr>
        <p:spPr>
          <a:xfrm>
            <a:off x="5852387" y="2631758"/>
            <a:ext cx="431519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error: class ‘Quote’ is marked ‘final’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4DB18-3FEC-1143-A213-980C3E49B178}"/>
              </a:ext>
            </a:extLst>
          </p:cNvPr>
          <p:cNvSpPr txBox="1"/>
          <p:nvPr/>
        </p:nvSpPr>
        <p:spPr>
          <a:xfrm>
            <a:off x="1323764" y="3822601"/>
            <a:ext cx="8557213" cy="14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 … };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final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 … };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Some_other_quote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{ … 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391DF-CE39-F84E-B398-4D21B8651E19}"/>
              </a:ext>
            </a:extLst>
          </p:cNvPr>
          <p:cNvSpPr txBox="1"/>
          <p:nvPr/>
        </p:nvSpPr>
        <p:spPr>
          <a:xfrm>
            <a:off x="5852386" y="5194514"/>
            <a:ext cx="5093117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error: class ‘</a:t>
            </a:r>
            <a:r>
              <a:rPr lang="en-US" altLang="ja-JP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’ is marked ‘final’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799DD-3A48-C54A-99B9-4C9A2AE8C09B}"/>
              </a:ext>
            </a:extLst>
          </p:cNvPr>
          <p:cNvSpPr txBox="1"/>
          <p:nvPr/>
        </p:nvSpPr>
        <p:spPr>
          <a:xfrm>
            <a:off x="6386924" y="4310663"/>
            <a:ext cx="64167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ok</a:t>
            </a:r>
            <a:endParaRPr lang="en-US" altLang="zh-CN" sz="20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0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dynamic types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E46C1-4558-124C-8B00-943921800BE1}"/>
              </a:ext>
            </a:extLst>
          </p:cNvPr>
          <p:cNvSpPr txBox="1"/>
          <p:nvPr/>
        </p:nvSpPr>
        <p:spPr>
          <a:xfrm>
            <a:off x="993897" y="2034857"/>
            <a:ext cx="7541525" cy="12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ostream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&amp;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&amp;item,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000" b="1" dirty="0" err="1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item.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(n)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799DD-3A48-C54A-99B9-4C9A2AE8C09B}"/>
              </a:ext>
            </a:extLst>
          </p:cNvPr>
          <p:cNvSpPr txBox="1"/>
          <p:nvPr/>
        </p:nvSpPr>
        <p:spPr>
          <a:xfrm>
            <a:off x="6537049" y="1239597"/>
            <a:ext cx="328934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2F97B1-994C-6143-BBFB-74B5B7491574}"/>
              </a:ext>
            </a:extLst>
          </p:cNvPr>
          <p:cNvSpPr/>
          <p:nvPr/>
        </p:nvSpPr>
        <p:spPr>
          <a:xfrm>
            <a:off x="5022377" y="1940326"/>
            <a:ext cx="1869514" cy="68233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C77C0D-91A3-0B40-97C8-4308E95CA93C}"/>
              </a:ext>
            </a:extLst>
          </p:cNvPr>
          <p:cNvCxnSpPr>
            <a:cxnSpLocks/>
          </p:cNvCxnSpPr>
          <p:nvPr/>
        </p:nvCxnSpPr>
        <p:spPr>
          <a:xfrm flipV="1">
            <a:off x="6632698" y="1768242"/>
            <a:ext cx="368375" cy="344169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B90E74-5446-6A41-8462-CEAC8FB45DC9}"/>
              </a:ext>
            </a:extLst>
          </p:cNvPr>
          <p:cNvSpPr txBox="1"/>
          <p:nvPr/>
        </p:nvSpPr>
        <p:spPr>
          <a:xfrm>
            <a:off x="1007544" y="3788210"/>
            <a:ext cx="6580611" cy="174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Quote q(“978-0-321-71411-4”, 56.99);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q, 10);</a:t>
            </a:r>
            <a:endParaRPr lang="en-US" sz="8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Bulk_quote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(“978-0-262-03384-8”, 65.46, 10, 0.85);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12);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9BA5E-147E-E44B-A8C1-8387A5CAC3D8}"/>
              </a:ext>
            </a:extLst>
          </p:cNvPr>
          <p:cNvSpPr/>
          <p:nvPr/>
        </p:nvSpPr>
        <p:spPr>
          <a:xfrm>
            <a:off x="8413734" y="4142961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569.9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6B721-5EDD-0542-8C09-340FAC826DC9}"/>
              </a:ext>
            </a:extLst>
          </p:cNvPr>
          <p:cNvSpPr/>
          <p:nvPr/>
        </p:nvSpPr>
        <p:spPr>
          <a:xfrm>
            <a:off x="8413734" y="5082613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667.692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186613-4BD5-1446-A0ED-09379619AF97}"/>
              </a:ext>
            </a:extLst>
          </p:cNvPr>
          <p:cNvSpPr txBox="1"/>
          <p:nvPr/>
        </p:nvSpPr>
        <p:spPr>
          <a:xfrm>
            <a:off x="4297849" y="4114747"/>
            <a:ext cx="3603239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E9E90-DD9A-374B-BC7C-277E2C3F32AD}"/>
              </a:ext>
            </a:extLst>
          </p:cNvPr>
          <p:cNvSpPr txBox="1"/>
          <p:nvPr/>
        </p:nvSpPr>
        <p:spPr>
          <a:xfrm>
            <a:off x="3208247" y="5502553"/>
            <a:ext cx="456415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478755-84E6-3943-99E9-AA3E75DD2F2E}"/>
              </a:ext>
            </a:extLst>
          </p:cNvPr>
          <p:cNvSpPr txBox="1"/>
          <p:nvPr/>
        </p:nvSpPr>
        <p:spPr>
          <a:xfrm>
            <a:off x="2795116" y="2749063"/>
            <a:ext cx="8125426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注意这里的调用方式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是通过引用来访问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</a:t>
            </a:r>
            <a:r>
              <a:rPr lang="en-US" altLang="ja-JP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net_price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成员函数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4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dynamic types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E46C1-4558-124C-8B00-943921800BE1}"/>
              </a:ext>
            </a:extLst>
          </p:cNvPr>
          <p:cNvSpPr txBox="1"/>
          <p:nvPr/>
        </p:nvSpPr>
        <p:spPr>
          <a:xfrm>
            <a:off x="1007544" y="1940326"/>
            <a:ext cx="7541525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ostream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&amp;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*item,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item-&gt;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(n)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//  </a:t>
            </a:r>
            <a:r>
              <a:rPr lang="ja-JP" altLang="en-US" sz="2000" b="1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(*item).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(n) &lt;&lt;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799DD-3A48-C54A-99B9-4C9A2AE8C09B}"/>
              </a:ext>
            </a:extLst>
          </p:cNvPr>
          <p:cNvSpPr txBox="1"/>
          <p:nvPr/>
        </p:nvSpPr>
        <p:spPr>
          <a:xfrm>
            <a:off x="6646232" y="1197820"/>
            <a:ext cx="328934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2F97B1-994C-6143-BBFB-74B5B7491574}"/>
              </a:ext>
            </a:extLst>
          </p:cNvPr>
          <p:cNvSpPr/>
          <p:nvPr/>
        </p:nvSpPr>
        <p:spPr>
          <a:xfrm>
            <a:off x="4667536" y="1830785"/>
            <a:ext cx="1869514" cy="68233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C77C0D-91A3-0B40-97C8-4308E95CA93C}"/>
              </a:ext>
            </a:extLst>
          </p:cNvPr>
          <p:cNvCxnSpPr>
            <a:cxnSpLocks/>
          </p:cNvCxnSpPr>
          <p:nvPr/>
        </p:nvCxnSpPr>
        <p:spPr>
          <a:xfrm flipV="1">
            <a:off x="6277857" y="1658701"/>
            <a:ext cx="368375" cy="344169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B90E74-5446-6A41-8462-CEAC8FB45DC9}"/>
              </a:ext>
            </a:extLst>
          </p:cNvPr>
          <p:cNvSpPr txBox="1"/>
          <p:nvPr/>
        </p:nvSpPr>
        <p:spPr>
          <a:xfrm>
            <a:off x="1007544" y="3883746"/>
            <a:ext cx="8928026" cy="174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Quote *q =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Quote(“978-0-321-71411-4”, 56.99);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q, 10);</a:t>
            </a:r>
            <a:endParaRPr lang="en-US" sz="8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Bulk_quote *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Bulk_quote(“978-0-262-03384-8”, 65.46, 10, 0.85);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12);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9BA5E-147E-E44B-A8C1-8387A5CAC3D8}"/>
              </a:ext>
            </a:extLst>
          </p:cNvPr>
          <p:cNvSpPr/>
          <p:nvPr/>
        </p:nvSpPr>
        <p:spPr>
          <a:xfrm>
            <a:off x="9614737" y="4238497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569.9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6B721-5EDD-0542-8C09-340FAC826DC9}"/>
              </a:ext>
            </a:extLst>
          </p:cNvPr>
          <p:cNvSpPr/>
          <p:nvPr/>
        </p:nvSpPr>
        <p:spPr>
          <a:xfrm>
            <a:off x="9614737" y="5178149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667.692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186613-4BD5-1446-A0ED-09379619AF97}"/>
              </a:ext>
            </a:extLst>
          </p:cNvPr>
          <p:cNvSpPr txBox="1"/>
          <p:nvPr/>
        </p:nvSpPr>
        <p:spPr>
          <a:xfrm>
            <a:off x="4294380" y="4209367"/>
            <a:ext cx="3603239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E9E90-DD9A-374B-BC7C-277E2C3F32AD}"/>
              </a:ext>
            </a:extLst>
          </p:cNvPr>
          <p:cNvSpPr txBox="1"/>
          <p:nvPr/>
        </p:nvSpPr>
        <p:spPr>
          <a:xfrm>
            <a:off x="3208247" y="5625385"/>
            <a:ext cx="456415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257ED-C908-A64B-B8E0-E22D75F8E5CC}"/>
              </a:ext>
            </a:extLst>
          </p:cNvPr>
          <p:cNvSpPr txBox="1"/>
          <p:nvPr/>
        </p:nvSpPr>
        <p:spPr>
          <a:xfrm>
            <a:off x="2410649" y="3104312"/>
            <a:ext cx="8125426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注意这里的调用方式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是通过指针来访问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</a:t>
            </a:r>
            <a:r>
              <a:rPr lang="en-US" altLang="ja-JP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net_price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成员函数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6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dynamic types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E46C1-4558-124C-8B00-943921800BE1}"/>
              </a:ext>
            </a:extLst>
          </p:cNvPr>
          <p:cNvSpPr txBox="1"/>
          <p:nvPr/>
        </p:nvSpPr>
        <p:spPr>
          <a:xfrm>
            <a:off x="1007544" y="1940326"/>
            <a:ext cx="7541525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void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ostream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&amp;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*item,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</a:t>
            </a: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q = *item;</a:t>
            </a: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q.net_price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(n)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799DD-3A48-C54A-99B9-4C9A2AE8C09B}"/>
              </a:ext>
            </a:extLst>
          </p:cNvPr>
          <p:cNvSpPr txBox="1"/>
          <p:nvPr/>
        </p:nvSpPr>
        <p:spPr>
          <a:xfrm>
            <a:off x="6473362" y="1498337"/>
            <a:ext cx="3289340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B90E74-5446-6A41-8462-CEAC8FB45DC9}"/>
              </a:ext>
            </a:extLst>
          </p:cNvPr>
          <p:cNvSpPr txBox="1"/>
          <p:nvPr/>
        </p:nvSpPr>
        <p:spPr>
          <a:xfrm>
            <a:off x="1007544" y="3883746"/>
            <a:ext cx="8928026" cy="174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Quote *q =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Quote(“978-0-321-71411-4”, 56.99);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q, 10);</a:t>
            </a:r>
            <a:endParaRPr lang="en-US" sz="8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Bulk_quote *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Bulk_quote(“978-0-262-03384-8”, 65.46, 10, 0.85);</a:t>
            </a:r>
          </a:p>
          <a:p>
            <a:pPr algn="just">
              <a:lnSpc>
                <a:spcPts val="3000"/>
              </a:lnSpc>
            </a:pP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print_total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12);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9BA5E-147E-E44B-A8C1-8387A5CAC3D8}"/>
              </a:ext>
            </a:extLst>
          </p:cNvPr>
          <p:cNvSpPr/>
          <p:nvPr/>
        </p:nvSpPr>
        <p:spPr>
          <a:xfrm>
            <a:off x="9614737" y="4238497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569.9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6B721-5EDD-0542-8C09-340FAC826DC9}"/>
              </a:ext>
            </a:extLst>
          </p:cNvPr>
          <p:cNvSpPr/>
          <p:nvPr/>
        </p:nvSpPr>
        <p:spPr>
          <a:xfrm>
            <a:off x="9614737" y="5178149"/>
            <a:ext cx="1276180" cy="4391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785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186613-4BD5-1446-A0ED-09379619AF97}"/>
              </a:ext>
            </a:extLst>
          </p:cNvPr>
          <p:cNvSpPr txBox="1"/>
          <p:nvPr/>
        </p:nvSpPr>
        <p:spPr>
          <a:xfrm>
            <a:off x="4294380" y="4182071"/>
            <a:ext cx="3603239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E9E90-DD9A-374B-BC7C-277E2C3F32AD}"/>
              </a:ext>
            </a:extLst>
          </p:cNvPr>
          <p:cNvSpPr txBox="1"/>
          <p:nvPr/>
        </p:nvSpPr>
        <p:spPr>
          <a:xfrm>
            <a:off x="3208247" y="5625385"/>
            <a:ext cx="3588338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257ED-C908-A64B-B8E0-E22D75F8E5CC}"/>
              </a:ext>
            </a:extLst>
          </p:cNvPr>
          <p:cNvSpPr txBox="1"/>
          <p:nvPr/>
        </p:nvSpPr>
        <p:spPr>
          <a:xfrm>
            <a:off x="2410649" y="3104312"/>
            <a:ext cx="8125426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注意这里的调用方式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是通过对象来访问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</a:t>
            </a:r>
            <a:r>
              <a:rPr lang="en-US" altLang="ja-JP" sz="2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net_price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成员函数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6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E5799DD-3A48-C54A-99B9-4C9A2AE8C09B}"/>
              </a:ext>
            </a:extLst>
          </p:cNvPr>
          <p:cNvSpPr txBox="1"/>
          <p:nvPr/>
        </p:nvSpPr>
        <p:spPr>
          <a:xfrm>
            <a:off x="5168244" y="5239535"/>
            <a:ext cx="5803739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引用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指针的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dereference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都不改变对象的存储位置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DAFEF-4FEF-8E47-8B3D-38FC33C1385E}"/>
              </a:ext>
            </a:extLst>
          </p:cNvPr>
          <p:cNvGrpSpPr/>
          <p:nvPr/>
        </p:nvGrpSpPr>
        <p:grpSpPr>
          <a:xfrm>
            <a:off x="7633934" y="2799255"/>
            <a:ext cx="2114551" cy="2230439"/>
            <a:chOff x="6095999" y="2327274"/>
            <a:chExt cx="2114551" cy="2230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B1CDDE-7E1E-934A-861D-40D58E809E4E}"/>
                </a:ext>
              </a:extLst>
            </p:cNvPr>
            <p:cNvSpPr/>
            <p:nvPr/>
          </p:nvSpPr>
          <p:spPr>
            <a:xfrm>
              <a:off x="6095999" y="2327274"/>
              <a:ext cx="2114551" cy="2230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32E50A-E76B-924F-AD0E-DC26F528E96B}"/>
                </a:ext>
              </a:extLst>
            </p:cNvPr>
            <p:cNvSpPr/>
            <p:nvPr/>
          </p:nvSpPr>
          <p:spPr>
            <a:xfrm>
              <a:off x="6263933" y="2474911"/>
              <a:ext cx="1752600" cy="10604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C1E98F-87DD-5C4B-9282-FFFE07C766EC}"/>
                </a:ext>
              </a:extLst>
            </p:cNvPr>
            <p:cNvSpPr/>
            <p:nvPr/>
          </p:nvSpPr>
          <p:spPr>
            <a:xfrm>
              <a:off x="6250199" y="3497262"/>
              <a:ext cx="1551467" cy="1060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min_qty</a:t>
              </a:r>
              <a:endPara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discount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C47E905-C029-A446-BB15-6B7425B5490D}"/>
              </a:ext>
            </a:extLst>
          </p:cNvPr>
          <p:cNvSpPr/>
          <p:nvPr/>
        </p:nvSpPr>
        <p:spPr>
          <a:xfrm>
            <a:off x="2004748" y="2993202"/>
            <a:ext cx="1752600" cy="10604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bookNo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78749-73D1-CF45-A5CC-66800F543427}"/>
              </a:ext>
            </a:extLst>
          </p:cNvPr>
          <p:cNvSpPr txBox="1"/>
          <p:nvPr/>
        </p:nvSpPr>
        <p:spPr>
          <a:xfrm>
            <a:off x="7872809" y="1833581"/>
            <a:ext cx="80475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sz="2000" b="1" dirty="0">
              <a:latin typeface="Cambria" panose="020405030504060302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938693-511E-584C-8103-C83A3555D65A}"/>
              </a:ext>
            </a:extLst>
          </p:cNvPr>
          <p:cNvCxnSpPr>
            <a:cxnSpLocks/>
          </p:cNvCxnSpPr>
          <p:nvPr/>
        </p:nvCxnSpPr>
        <p:spPr>
          <a:xfrm flipH="1">
            <a:off x="8677563" y="2384364"/>
            <a:ext cx="146332" cy="354226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qual 6">
            <a:extLst>
              <a:ext uri="{FF2B5EF4-FFF2-40B4-BE49-F238E27FC236}">
                <a16:creationId xmlns:a16="http://schemas.microsoft.com/office/drawing/2014/main" id="{6D882B60-F108-D748-888E-8BB14F5191D8}"/>
              </a:ext>
            </a:extLst>
          </p:cNvPr>
          <p:cNvSpPr/>
          <p:nvPr/>
        </p:nvSpPr>
        <p:spPr>
          <a:xfrm>
            <a:off x="4491287" y="3202403"/>
            <a:ext cx="2148072" cy="710705"/>
          </a:xfrm>
          <a:prstGeom prst="mathEqual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D047DE-D834-B14E-8F59-C5FF05C615DD}"/>
              </a:ext>
            </a:extLst>
          </p:cNvPr>
          <p:cNvSpPr txBox="1"/>
          <p:nvPr/>
        </p:nvSpPr>
        <p:spPr>
          <a:xfrm>
            <a:off x="4566179" y="2744769"/>
            <a:ext cx="2277406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solidFill>
                  <a:srgbClr val="C00000"/>
                </a:solidFill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 q = *item;</a:t>
            </a:r>
            <a:endParaRPr lang="en-US" altLang="zh-CN" sz="2000" b="1" dirty="0">
              <a:solidFill>
                <a:srgbClr val="C00000"/>
              </a:solidFill>
              <a:latin typeface="Cambria" panose="020405030504060302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B136C-EFE4-A643-A8AF-65925E460B5B}"/>
              </a:ext>
            </a:extLst>
          </p:cNvPr>
          <p:cNvSpPr txBox="1"/>
          <p:nvPr/>
        </p:nvSpPr>
        <p:spPr>
          <a:xfrm>
            <a:off x="1077983" y="4327182"/>
            <a:ext cx="3262005" cy="82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经过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截断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赋值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目标存储位置已经发生了变化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506178-CAF8-944B-87A2-5F41CB2165C1}"/>
              </a:ext>
            </a:extLst>
          </p:cNvPr>
          <p:cNvSpPr txBox="1"/>
          <p:nvPr/>
        </p:nvSpPr>
        <p:spPr>
          <a:xfrm>
            <a:off x="2641825" y="2341261"/>
            <a:ext cx="379941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</a:t>
            </a:r>
            <a:endParaRPr lang="en-US" altLang="zh-CN" sz="2000" b="1" dirty="0">
              <a:latin typeface="Cambria" panose="020405030504060302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55CBC-E4E7-7445-B5DD-01DF1D4D5184}"/>
              </a:ext>
            </a:extLst>
          </p:cNvPr>
          <p:cNvSpPr txBox="1"/>
          <p:nvPr/>
        </p:nvSpPr>
        <p:spPr>
          <a:xfrm>
            <a:off x="683268" y="994990"/>
            <a:ext cx="2744585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(*item).</a:t>
            </a:r>
            <a:r>
              <a:rPr lang="en-US" altLang="ja-JP" sz="2000" b="1" dirty="0" err="1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net_price</a:t>
            </a: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(n);</a:t>
            </a:r>
            <a:endParaRPr lang="en-US" altLang="zh-CN" sz="2000" b="1" dirty="0">
              <a:latin typeface="Cambria" panose="020405030504060302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9FE8E3-0815-E240-9B7A-6E29F374CF76}"/>
              </a:ext>
            </a:extLst>
          </p:cNvPr>
          <p:cNvSpPr txBox="1"/>
          <p:nvPr/>
        </p:nvSpPr>
        <p:spPr>
          <a:xfrm>
            <a:off x="4072167" y="864040"/>
            <a:ext cx="2192155" cy="82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 q = *item;</a:t>
            </a:r>
          </a:p>
          <a:p>
            <a:pPr algn="just">
              <a:lnSpc>
                <a:spcPts val="3000"/>
              </a:lnSpc>
            </a:pPr>
            <a:r>
              <a:rPr lang="en-US" altLang="ja-JP" sz="2000" b="1" dirty="0" err="1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q.net_price</a:t>
            </a:r>
            <a:r>
              <a:rPr lang="en-US" altLang="ja-JP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(n);</a:t>
            </a:r>
            <a:endParaRPr lang="en-US" altLang="zh-CN" sz="2000" b="1" dirty="0">
              <a:latin typeface="Cambria" panose="020405030504060302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FA090E-9891-614A-867E-B2E7C4E56537}"/>
              </a:ext>
            </a:extLst>
          </p:cNvPr>
          <p:cNvSpPr txBox="1"/>
          <p:nvPr/>
        </p:nvSpPr>
        <p:spPr>
          <a:xfrm>
            <a:off x="3415161" y="1070745"/>
            <a:ext cx="652165" cy="43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807292-D114-A847-846B-B3AC7C786BEB}"/>
              </a:ext>
            </a:extLst>
          </p:cNvPr>
          <p:cNvSpPr txBox="1"/>
          <p:nvPr/>
        </p:nvSpPr>
        <p:spPr>
          <a:xfrm>
            <a:off x="6323747" y="1023659"/>
            <a:ext cx="3516289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Why are the results different?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1C17FD-2A21-0C47-B63C-2150E80A9968}"/>
              </a:ext>
            </a:extLst>
          </p:cNvPr>
          <p:cNvSpPr/>
          <p:nvPr/>
        </p:nvSpPr>
        <p:spPr>
          <a:xfrm>
            <a:off x="8622971" y="1990332"/>
            <a:ext cx="1988041" cy="4342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0x7ffeee70fac8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1424279" y="3502399"/>
            <a:ext cx="4075768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Derived derived;</a:t>
            </a:r>
          </a:p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Base *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b_ptr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&amp;derived;</a:t>
            </a:r>
          </a:p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Derived *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d_ptr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b_ptr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Base-derived type conversions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8449D-0EFD-014D-8499-9DC4447523FE}"/>
              </a:ext>
            </a:extLst>
          </p:cNvPr>
          <p:cNvSpPr txBox="1"/>
          <p:nvPr/>
        </p:nvSpPr>
        <p:spPr>
          <a:xfrm>
            <a:off x="5610875" y="3812158"/>
            <a:ext cx="5075321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ok. </a:t>
            </a:r>
            <a:r>
              <a:rPr lang="ja-JP" altLang="en-US" sz="22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派生类对象也是基类对象</a:t>
            </a:r>
            <a:r>
              <a:rPr lang="zh-CN" altLang="en-US" sz="22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2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2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ja-JP" sz="22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BE03A-2596-0342-9DD8-07B823E0999F}"/>
              </a:ext>
            </a:extLst>
          </p:cNvPr>
          <p:cNvSpPr txBox="1"/>
          <p:nvPr/>
        </p:nvSpPr>
        <p:spPr>
          <a:xfrm>
            <a:off x="1437927" y="1868111"/>
            <a:ext cx="3966587" cy="128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Base base;</a:t>
            </a:r>
          </a:p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Derived *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d_ptr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&amp;base;</a:t>
            </a:r>
          </a:p>
          <a:p>
            <a:pPr algn="just">
              <a:lnSpc>
                <a:spcPts val="324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Derived &amp;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d_ref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base;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A1FCE-9938-E649-AD60-0CCA9249BBE1}"/>
              </a:ext>
            </a:extLst>
          </p:cNvPr>
          <p:cNvSpPr txBox="1"/>
          <p:nvPr/>
        </p:nvSpPr>
        <p:spPr>
          <a:xfrm>
            <a:off x="5610876" y="4237866"/>
            <a:ext cx="5334628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error. 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无法将基类指针转换为派生类指针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8CFE9-A10E-A248-AE08-FC3193B9C265}"/>
              </a:ext>
            </a:extLst>
          </p:cNvPr>
          <p:cNvSpPr txBox="1"/>
          <p:nvPr/>
        </p:nvSpPr>
        <p:spPr>
          <a:xfrm>
            <a:off x="5624524" y="2165812"/>
            <a:ext cx="4679536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error. 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派生类指针不能指向基类对象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0D8E6-AC78-0148-9778-4A53CCFF5C48}"/>
              </a:ext>
            </a:extLst>
          </p:cNvPr>
          <p:cNvSpPr txBox="1"/>
          <p:nvPr/>
        </p:nvSpPr>
        <p:spPr>
          <a:xfrm>
            <a:off x="5626796" y="2591172"/>
            <a:ext cx="4813741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error. 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派生类引用不能绑定基类对象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2160F-7B22-8C41-9145-D94563A8FF52}"/>
              </a:ext>
            </a:extLst>
          </p:cNvPr>
          <p:cNvSpPr txBox="1"/>
          <p:nvPr/>
        </p:nvSpPr>
        <p:spPr>
          <a:xfrm>
            <a:off x="1274154" y="5172130"/>
            <a:ext cx="9016258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[EXERCISE] 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结合上一页的图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解释编译器判定上述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种错误的理由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ja-JP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6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functions &amp; polymorphism </a:t>
            </a:r>
            <a:r>
              <a:rPr lang="ja-JP" altLang="en-US" sz="28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多态</a:t>
            </a:r>
            <a:endParaRPr lang="en-US" sz="28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DA2B2-2241-3943-8DE6-655325F3F11A}"/>
              </a:ext>
            </a:extLst>
          </p:cNvPr>
          <p:cNvSpPr txBox="1"/>
          <p:nvPr/>
        </p:nvSpPr>
        <p:spPr>
          <a:xfrm>
            <a:off x="3552481" y="1986288"/>
            <a:ext cx="5618815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virtual double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7CF5E-9FF3-9944-8CBC-9F4A37182A02}"/>
              </a:ext>
            </a:extLst>
          </p:cNvPr>
          <p:cNvSpPr txBox="1"/>
          <p:nvPr/>
        </p:nvSpPr>
        <p:spPr>
          <a:xfrm>
            <a:off x="3552481" y="4090690"/>
            <a:ext cx="6451328" cy="159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override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4CC71-1D62-C847-93BB-250819F7759B}"/>
              </a:ext>
            </a:extLst>
          </p:cNvPr>
          <p:cNvSpPr txBox="1"/>
          <p:nvPr/>
        </p:nvSpPr>
        <p:spPr>
          <a:xfrm>
            <a:off x="1560758" y="2472743"/>
            <a:ext cx="1632819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19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声明虚函数</a:t>
            </a:r>
            <a:endParaRPr lang="en-US" altLang="ja-JP" sz="19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564E6B-B55B-624B-9FFD-663C18411D5B}"/>
              </a:ext>
            </a:extLst>
          </p:cNvPr>
          <p:cNvCxnSpPr>
            <a:cxnSpLocks/>
          </p:cNvCxnSpPr>
          <p:nvPr/>
        </p:nvCxnSpPr>
        <p:spPr>
          <a:xfrm>
            <a:off x="3029804" y="2811437"/>
            <a:ext cx="982639" cy="150233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C2D3-8725-3940-8AFD-4F0C171365BA}"/>
              </a:ext>
            </a:extLst>
          </p:cNvPr>
          <p:cNvSpPr txBox="1"/>
          <p:nvPr/>
        </p:nvSpPr>
        <p:spPr>
          <a:xfrm>
            <a:off x="600501" y="4590421"/>
            <a:ext cx="2542548" cy="47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19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ja-JP" altLang="en-US" sz="19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可以不重复写</a:t>
            </a:r>
            <a:endParaRPr lang="en-US" altLang="ja-JP" sz="19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DDBA69-0A89-B343-A421-96C4AF14D1F9}"/>
              </a:ext>
            </a:extLst>
          </p:cNvPr>
          <p:cNvCxnSpPr>
            <a:cxnSpLocks/>
          </p:cNvCxnSpPr>
          <p:nvPr/>
        </p:nvCxnSpPr>
        <p:spPr>
          <a:xfrm>
            <a:off x="2979276" y="4929115"/>
            <a:ext cx="982639" cy="150233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1F2FF4-7694-9844-958B-C0A4A0BB8B19}"/>
              </a:ext>
            </a:extLst>
          </p:cNvPr>
          <p:cNvSpPr txBox="1"/>
          <p:nvPr/>
        </p:nvSpPr>
        <p:spPr>
          <a:xfrm>
            <a:off x="8106768" y="3588185"/>
            <a:ext cx="2933254" cy="81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ja-JP" altLang="en-US" sz="19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要求编译器检查是否真的是</a:t>
            </a:r>
            <a:r>
              <a:rPr lang="en-US" altLang="ja-JP" sz="19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override</a:t>
            </a:r>
            <a:r>
              <a:rPr lang="zh-CN" altLang="en-US" sz="19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9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C++11</a:t>
            </a:r>
            <a:r>
              <a:rPr lang="zh-CN" altLang="en-US" sz="19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ja-JP" sz="19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50DB29-1D24-1549-96EF-F7529233D258}"/>
              </a:ext>
            </a:extLst>
          </p:cNvPr>
          <p:cNvCxnSpPr>
            <a:cxnSpLocks/>
          </p:cNvCxnSpPr>
          <p:nvPr/>
        </p:nvCxnSpPr>
        <p:spPr>
          <a:xfrm flipH="1">
            <a:off x="9171296" y="4430108"/>
            <a:ext cx="136477" cy="447926"/>
          </a:xfrm>
          <a:prstGeom prst="line">
            <a:avLst/>
          </a:prstGeom>
          <a:ln w="19050" cmpd="sng">
            <a:solidFill>
              <a:srgbClr val="C0000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8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OOP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8449D-0EFD-014D-8499-9DC4447523FE}"/>
              </a:ext>
            </a:extLst>
          </p:cNvPr>
          <p:cNvSpPr txBox="1"/>
          <p:nvPr/>
        </p:nvSpPr>
        <p:spPr>
          <a:xfrm>
            <a:off x="838200" y="1620888"/>
            <a:ext cx="10715368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ideas in OOP are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abstraction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binding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556B3-7C11-1F4B-B8EE-46780385C564}"/>
              </a:ext>
            </a:extLst>
          </p:cNvPr>
          <p:cNvSpPr txBox="1"/>
          <p:nvPr/>
        </p:nvSpPr>
        <p:spPr>
          <a:xfrm>
            <a:off x="1360712" y="2205917"/>
            <a:ext cx="9794968" cy="102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 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抽象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/ 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ncapsulation 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封装</a:t>
            </a:r>
            <a:endParaRPr lang="en-US" sz="22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ja-JP" sz="22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向用户展示其所需要了解的重要信息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隐藏其所不必要了解的实现细节</a:t>
            </a:r>
            <a:endParaRPr lang="en-US" sz="22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DF0DFF-1A0C-254E-9D91-6F2AF5DF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2" y="3924465"/>
            <a:ext cx="2518954" cy="17013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60E9DC-56DB-284C-8AC0-EA23504F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97" y="3924465"/>
            <a:ext cx="2443457" cy="17013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68E132-BE53-DD40-AA4B-75B740E21782}"/>
              </a:ext>
            </a:extLst>
          </p:cNvPr>
          <p:cNvGrpSpPr/>
          <p:nvPr/>
        </p:nvGrpSpPr>
        <p:grpSpPr>
          <a:xfrm>
            <a:off x="3683726" y="4223005"/>
            <a:ext cx="1018903" cy="565967"/>
            <a:chOff x="3508047" y="1680373"/>
            <a:chExt cx="1018903" cy="5659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49147-F606-B043-8204-D3D80E49C1EA}"/>
                </a:ext>
              </a:extLst>
            </p:cNvPr>
            <p:cNvSpPr txBox="1"/>
            <p:nvPr/>
          </p:nvSpPr>
          <p:spPr>
            <a:xfrm>
              <a:off x="3635895" y="1680373"/>
              <a:ext cx="763206" cy="539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ja-JP" altLang="en-US" sz="2200" b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封装</a:t>
              </a:r>
              <a:endParaRPr 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970FAB-214B-0344-8867-A219158F2DC3}"/>
                </a:ext>
              </a:extLst>
            </p:cNvPr>
            <p:cNvCxnSpPr>
              <a:cxnSpLocks/>
            </p:cNvCxnSpPr>
            <p:nvPr/>
          </p:nvCxnSpPr>
          <p:spPr>
            <a:xfrm>
              <a:off x="3508047" y="2246340"/>
              <a:ext cx="10189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117689-C5CE-414B-946B-EEDB9E019528}"/>
              </a:ext>
            </a:extLst>
          </p:cNvPr>
          <p:cNvGrpSpPr/>
          <p:nvPr/>
        </p:nvGrpSpPr>
        <p:grpSpPr>
          <a:xfrm>
            <a:off x="7583591" y="4196353"/>
            <a:ext cx="1018903" cy="565967"/>
            <a:chOff x="3508047" y="1680373"/>
            <a:chExt cx="1018903" cy="5659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FC36D-4184-9D40-8520-F8A36D15ABE6}"/>
                </a:ext>
              </a:extLst>
            </p:cNvPr>
            <p:cNvSpPr txBox="1"/>
            <p:nvPr/>
          </p:nvSpPr>
          <p:spPr>
            <a:xfrm>
              <a:off x="3635895" y="1680373"/>
              <a:ext cx="763206" cy="53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ja-JP" altLang="en-US" sz="2200" b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抽象</a:t>
              </a:r>
              <a:endParaRPr 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10EE9D-ABF2-264C-9813-726A0FD32106}"/>
                </a:ext>
              </a:extLst>
            </p:cNvPr>
            <p:cNvCxnSpPr>
              <a:cxnSpLocks/>
            </p:cNvCxnSpPr>
            <p:nvPr/>
          </p:nvCxnSpPr>
          <p:spPr>
            <a:xfrm>
              <a:off x="3508047" y="2246340"/>
              <a:ext cx="10189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433727-B9A1-F143-B888-00C7E8EBFC98}"/>
              </a:ext>
            </a:extLst>
          </p:cNvPr>
          <p:cNvGrpSpPr/>
          <p:nvPr/>
        </p:nvGrpSpPr>
        <p:grpSpPr>
          <a:xfrm>
            <a:off x="8763850" y="3774219"/>
            <a:ext cx="2589950" cy="1919085"/>
            <a:chOff x="8921925" y="3460921"/>
            <a:chExt cx="2589950" cy="19190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A8A514-87C1-F141-AB96-060E1D6B43AC}"/>
                </a:ext>
              </a:extLst>
            </p:cNvPr>
            <p:cNvSpPr txBox="1"/>
            <p:nvPr/>
          </p:nvSpPr>
          <p:spPr>
            <a:xfrm>
              <a:off x="8921926" y="3460921"/>
              <a:ext cx="2589949" cy="113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ja-JP" altLang="en-US" sz="2000" b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踩油门加速</a:t>
              </a:r>
              <a:endPara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ts val="2800"/>
                </a:lnSpc>
              </a:pPr>
              <a:r>
                <a:rPr lang="ja-JP" altLang="en-US" sz="2000" b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踩刹车减速</a:t>
              </a:r>
              <a:endPara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ts val="2800"/>
                </a:lnSpc>
              </a:pPr>
              <a:r>
                <a:rPr lang="ja-JP" altLang="en-US" sz="2000" b="1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转动方向盘改变方向</a:t>
              </a:r>
              <a:endPara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9D8136-BDC8-CC40-AEBC-4AA7D75BE15A}"/>
                </a:ext>
              </a:extLst>
            </p:cNvPr>
            <p:cNvSpPr txBox="1"/>
            <p:nvPr/>
          </p:nvSpPr>
          <p:spPr>
            <a:xfrm>
              <a:off x="8921925" y="4599215"/>
              <a:ext cx="2589950" cy="78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ja-JP" altLang="en-US" sz="2000" b="1" strike="sngStrike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颜色</a:t>
              </a:r>
              <a:r>
                <a:rPr lang="zh-CN" altLang="en-US" sz="2000" b="1" strike="sngStrike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ja-JP" altLang="en-US" sz="2000" b="1" strike="sngStrike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款式</a:t>
              </a:r>
              <a:r>
                <a:rPr lang="zh-CN" altLang="en-US" sz="2000" b="1" strike="sngStrike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ja-JP" altLang="en-US" sz="2000" b="1" strike="sngStrike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舒适性</a:t>
              </a:r>
              <a:endParaRPr lang="en-US" altLang="ja-JP" sz="2000" b="1" strike="sngStrike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000" b="1" strike="sngStrike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B518250-172B-5C43-BAEA-7A09B64BA1D1}"/>
              </a:ext>
            </a:extLst>
          </p:cNvPr>
          <p:cNvSpPr txBox="1"/>
          <p:nvPr/>
        </p:nvSpPr>
        <p:spPr>
          <a:xfrm>
            <a:off x="705390" y="6232992"/>
            <a:ext cx="10816046" cy="37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https://www.ebay.com/itm/Bburago-1-24-Maserati-GT-Diecast-Assembly-KIT-Model-Car-Vehicle-Toy-/282838475820 [Nov 26, 2018]</a:t>
            </a:r>
          </a:p>
        </p:txBody>
      </p:sp>
    </p:spTree>
    <p:extLst>
      <p:ext uri="{BB962C8B-B14F-4D97-AF65-F5344CB8AC3E}">
        <p14:creationId xmlns:p14="http://schemas.microsoft.com/office/powerpoint/2010/main" val="322677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Overloading </a:t>
            </a:r>
            <a:r>
              <a:rPr lang="ja-JP" altLang="en-US" sz="28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重载</a:t>
            </a:r>
            <a:r>
              <a:rPr lang="zh-CN" altLang="en-US" sz="28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vs overriding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ja-JP" altLang="en-US" sz="28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覆盖</a:t>
            </a:r>
            <a:endParaRPr lang="en-US" sz="28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DA2B2-2241-3943-8DE6-655325F3F11A}"/>
              </a:ext>
            </a:extLst>
          </p:cNvPr>
          <p:cNvSpPr txBox="1"/>
          <p:nvPr/>
        </p:nvSpPr>
        <p:spPr>
          <a:xfrm>
            <a:off x="1437079" y="1567856"/>
            <a:ext cx="5618815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virtual double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97CF5E-9FF3-9944-8CBC-9F4A37182A02}"/>
              </a:ext>
            </a:extLst>
          </p:cNvPr>
          <p:cNvSpPr txBox="1"/>
          <p:nvPr/>
        </p:nvSpPr>
        <p:spPr>
          <a:xfrm>
            <a:off x="1423431" y="3367357"/>
            <a:ext cx="8607674" cy="274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override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*,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vector&lt;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&gt;&amp;)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override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2542EA-F6E7-1143-89CD-B805A9DBC923}"/>
                  </a:ext>
                </a:extLst>
              </p:cNvPr>
              <p:cNvSpPr txBox="1"/>
              <p:nvPr/>
            </p:nvSpPr>
            <p:spPr>
              <a:xfrm>
                <a:off x="590592" y="2286515"/>
                <a:ext cx="5538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2542EA-F6E7-1143-89CD-B805A9DB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" y="2286515"/>
                <a:ext cx="55387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34AE6D-2F6A-BF4A-8547-19A9FA5F66C5}"/>
                  </a:ext>
                </a:extLst>
              </p:cNvPr>
              <p:cNvSpPr txBox="1"/>
              <p:nvPr/>
            </p:nvSpPr>
            <p:spPr>
              <a:xfrm>
                <a:off x="8181020" y="4062997"/>
                <a:ext cx="1795493" cy="498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overrides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34AE6D-2F6A-BF4A-8547-19A9FA5F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020" y="4062997"/>
                <a:ext cx="1795493" cy="498663"/>
              </a:xfrm>
              <a:prstGeom prst="rect">
                <a:avLst/>
              </a:prstGeom>
              <a:blipFill>
                <a:blip r:embed="rId3"/>
                <a:stretch>
                  <a:fillRect l="-279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FA7CD7-AD03-984A-B59C-C0FD81BD4CD9}"/>
                  </a:ext>
                </a:extLst>
              </p:cNvPr>
              <p:cNvSpPr txBox="1"/>
              <p:nvPr/>
            </p:nvSpPr>
            <p:spPr>
              <a:xfrm>
                <a:off x="576944" y="4062997"/>
                <a:ext cx="5538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FA7CD7-AD03-984A-B59C-C0FD81BD4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4" y="4062997"/>
                <a:ext cx="55387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4A47B-F5FB-2C4B-8193-FF65FB467609}"/>
                  </a:ext>
                </a:extLst>
              </p:cNvPr>
              <p:cNvSpPr txBox="1"/>
              <p:nvPr/>
            </p:nvSpPr>
            <p:spPr>
              <a:xfrm>
                <a:off x="582631" y="4436803"/>
                <a:ext cx="5538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4A47B-F5FB-2C4B-8193-FF65FB467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1" y="4436803"/>
                <a:ext cx="55387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3A95FB-1F1F-C74A-8586-894333212332}"/>
                  </a:ext>
                </a:extLst>
              </p:cNvPr>
              <p:cNvSpPr txBox="1"/>
              <p:nvPr/>
            </p:nvSpPr>
            <p:spPr>
              <a:xfrm>
                <a:off x="574670" y="4810609"/>
                <a:ext cx="5538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3A95FB-1F1F-C74A-8586-894333212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0" y="4810609"/>
                <a:ext cx="55387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9E49FA-3322-F441-8B04-27B6C590D63E}"/>
                  </a:ext>
                </a:extLst>
              </p:cNvPr>
              <p:cNvSpPr txBox="1"/>
              <p:nvPr/>
            </p:nvSpPr>
            <p:spPr>
              <a:xfrm>
                <a:off x="582631" y="5211711"/>
                <a:ext cx="55387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KaiTi" panose="02010609060101010101" pitchFamily="49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9E49FA-3322-F441-8B04-27B6C590D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1" y="5211711"/>
                <a:ext cx="55387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9BF886-32D3-F94C-8001-EF70C1EB95BE}"/>
                  </a:ext>
                </a:extLst>
              </p:cNvPr>
              <p:cNvSpPr txBox="1"/>
              <p:nvPr/>
            </p:nvSpPr>
            <p:spPr>
              <a:xfrm>
                <a:off x="8181020" y="4436803"/>
                <a:ext cx="2716311" cy="504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and</a:t>
                </a:r>
                <a:r>
                  <a:rPr lang="en-US" altLang="ja-JP" sz="2000" b="1" dirty="0">
                    <a:solidFill>
                      <a:srgbClr val="00B050"/>
                    </a:solidFill>
                    <a:ea typeface="KaiT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: overloading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9BF886-32D3-F94C-8001-EF70C1EB9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020" y="4436803"/>
                <a:ext cx="2716311" cy="504625"/>
              </a:xfrm>
              <a:prstGeom prst="rect">
                <a:avLst/>
              </a:prstGeom>
              <a:blipFill>
                <a:blip r:embed="rId8"/>
                <a:stretch>
                  <a:fillRect l="-465" r="-46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36285C6-D077-104C-A4F6-239FABB4E301}"/>
              </a:ext>
            </a:extLst>
          </p:cNvPr>
          <p:cNvSpPr txBox="1"/>
          <p:nvPr/>
        </p:nvSpPr>
        <p:spPr>
          <a:xfrm>
            <a:off x="8181020" y="4835295"/>
            <a:ext cx="2137013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still overloading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458779-0B64-0643-B41E-6423F1C6C365}"/>
              </a:ext>
            </a:extLst>
          </p:cNvPr>
          <p:cNvSpPr txBox="1"/>
          <p:nvPr/>
        </p:nvSpPr>
        <p:spPr>
          <a:xfrm>
            <a:off x="6039458" y="5610215"/>
            <a:ext cx="5314342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error. 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标记为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但没有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任何函数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8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Preventing from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overriding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5F239-B66A-3449-A095-EEABA2BA7915}"/>
              </a:ext>
            </a:extLst>
          </p:cNvPr>
          <p:cNvSpPr txBox="1"/>
          <p:nvPr/>
        </p:nvSpPr>
        <p:spPr>
          <a:xfrm>
            <a:off x="1396134" y="1485969"/>
            <a:ext cx="6151076" cy="149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virtual double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2A783-2098-3A4B-BEEE-CEFD2A97C9B0}"/>
              </a:ext>
            </a:extLst>
          </p:cNvPr>
          <p:cNvSpPr txBox="1"/>
          <p:nvPr/>
        </p:nvSpPr>
        <p:spPr>
          <a:xfrm>
            <a:off x="1396134" y="3117724"/>
            <a:ext cx="6656043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9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override</a:t>
            </a:r>
            <a:r>
              <a:rPr lang="zh-CN" alt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final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B746E-6EBE-BE43-B9DB-A83C7E868620}"/>
              </a:ext>
            </a:extLst>
          </p:cNvPr>
          <p:cNvSpPr txBox="1"/>
          <p:nvPr/>
        </p:nvSpPr>
        <p:spPr>
          <a:xfrm>
            <a:off x="1396134" y="4758527"/>
            <a:ext cx="6819817" cy="159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Other_quote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900" b="1" dirty="0">
                <a:solidFill>
                  <a:srgbClr val="7030A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 {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override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17F9D3-CF52-114D-BDA1-7C991A1349D5}"/>
              </a:ext>
            </a:extLst>
          </p:cNvPr>
          <p:cNvGrpSpPr/>
          <p:nvPr/>
        </p:nvGrpSpPr>
        <p:grpSpPr>
          <a:xfrm>
            <a:off x="8951309" y="1404255"/>
            <a:ext cx="1860379" cy="3146039"/>
            <a:chOff x="8584437" y="2194323"/>
            <a:chExt cx="1860379" cy="31460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23CB58-9D5C-964D-A9C9-EEEDD0E98049}"/>
                </a:ext>
              </a:extLst>
            </p:cNvPr>
            <p:cNvGrpSpPr/>
            <p:nvPr/>
          </p:nvGrpSpPr>
          <p:grpSpPr>
            <a:xfrm>
              <a:off x="8584437" y="2194323"/>
              <a:ext cx="1860377" cy="1819393"/>
              <a:chOff x="1750888" y="2877581"/>
              <a:chExt cx="1860377" cy="18193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05FB66-2C39-CC4D-9866-592DCAB3BDAA}"/>
                  </a:ext>
                </a:extLst>
              </p:cNvPr>
              <p:cNvGrpSpPr/>
              <p:nvPr/>
            </p:nvGrpSpPr>
            <p:grpSpPr>
              <a:xfrm>
                <a:off x="2528190" y="3393160"/>
                <a:ext cx="305497" cy="740690"/>
                <a:chOff x="2007974" y="2403640"/>
                <a:chExt cx="305497" cy="740690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E2ED608-91CE-6D4F-BC1E-E586627CA4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0375" y="2667001"/>
                  <a:ext cx="0" cy="477329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riangle 19">
                  <a:extLst>
                    <a:ext uri="{FF2B5EF4-FFF2-40B4-BE49-F238E27FC236}">
                      <a16:creationId xmlns:a16="http://schemas.microsoft.com/office/drawing/2014/main" id="{966CCBEC-0309-2443-A02D-A5EA9B3B1FB1}"/>
                    </a:ext>
                  </a:extLst>
                </p:cNvPr>
                <p:cNvSpPr/>
                <p:nvPr/>
              </p:nvSpPr>
              <p:spPr>
                <a:xfrm>
                  <a:off x="2007974" y="2403640"/>
                  <a:ext cx="305497" cy="263360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F1762C-B8EB-1B46-9954-DF98498020F4}"/>
                  </a:ext>
                </a:extLst>
              </p:cNvPr>
              <p:cNvSpPr/>
              <p:nvPr/>
            </p:nvSpPr>
            <p:spPr>
              <a:xfrm>
                <a:off x="1805479" y="2877581"/>
                <a:ext cx="1772477" cy="460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Quote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699DC7-5534-AA45-B97E-F683237811D6}"/>
                  </a:ext>
                </a:extLst>
              </p:cNvPr>
              <p:cNvSpPr/>
              <p:nvPr/>
            </p:nvSpPr>
            <p:spPr>
              <a:xfrm>
                <a:off x="1750888" y="4156682"/>
                <a:ext cx="1860377" cy="5402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Bulk_quote</a:t>
                </a:r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B9F11D-CBE3-4444-AD47-14FB6F795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4140" y="4299909"/>
              <a:ext cx="0" cy="47732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390053DD-6011-CD4B-8B3F-41B591FAA32E}"/>
                </a:ext>
              </a:extLst>
            </p:cNvPr>
            <p:cNvSpPr/>
            <p:nvPr/>
          </p:nvSpPr>
          <p:spPr>
            <a:xfrm>
              <a:off x="9361739" y="4036548"/>
              <a:ext cx="305497" cy="263360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E42180-F1E3-9547-8BF1-0C4D9697C067}"/>
                </a:ext>
              </a:extLst>
            </p:cNvPr>
            <p:cNvSpPr/>
            <p:nvPr/>
          </p:nvSpPr>
          <p:spPr>
            <a:xfrm>
              <a:off x="8584439" y="4800070"/>
              <a:ext cx="1860377" cy="540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Other_quote</a:t>
              </a:r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5BBBB-83F5-194C-A2F2-2B5B2300D606}"/>
              </a:ext>
            </a:extLst>
          </p:cNvPr>
          <p:cNvSpPr txBox="1"/>
          <p:nvPr/>
        </p:nvSpPr>
        <p:spPr>
          <a:xfrm>
            <a:off x="7547210" y="5211207"/>
            <a:ext cx="3304502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error. </a:t>
            </a:r>
          </a:p>
          <a:p>
            <a:pPr algn="just">
              <a:lnSpc>
                <a:spcPct val="1500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试图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一个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final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函数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4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2202975" y="3146301"/>
            <a:ext cx="7391402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{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 * price; 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Implementing virtual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functions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C3C07-1450-FD49-A242-B3BE4F7F0DD0}"/>
              </a:ext>
            </a:extLst>
          </p:cNvPr>
          <p:cNvSpPr txBox="1"/>
          <p:nvPr/>
        </p:nvSpPr>
        <p:spPr>
          <a:xfrm>
            <a:off x="2202975" y="4034148"/>
            <a:ext cx="6818195" cy="1689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{ </a:t>
            </a:r>
          </a:p>
          <a:p>
            <a:pPr algn="just">
              <a:lnSpc>
                <a:spcPts val="324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double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ret = n * price;</a:t>
            </a:r>
          </a:p>
          <a:p>
            <a:pPr algn="just">
              <a:lnSpc>
                <a:spcPts val="324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 &gt;=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? ret * discount : ret;</a:t>
            </a:r>
          </a:p>
          <a:p>
            <a:pPr algn="just">
              <a:lnSpc>
                <a:spcPts val="324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68C3C-38DE-934F-A64A-DC065D5368BA}"/>
              </a:ext>
            </a:extLst>
          </p:cNvPr>
          <p:cNvSpPr txBox="1"/>
          <p:nvPr/>
        </p:nvSpPr>
        <p:spPr>
          <a:xfrm>
            <a:off x="1152098" y="1733384"/>
            <a:ext cx="9493156" cy="10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在函数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分体式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实现时不需要关键词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override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final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它们用在声明时向编译器提供信息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ja-JP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8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 destructors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68C3C-38DE-934F-A64A-DC065D5368BA}"/>
              </a:ext>
            </a:extLst>
          </p:cNvPr>
          <p:cNvSpPr txBox="1"/>
          <p:nvPr/>
        </p:nvSpPr>
        <p:spPr>
          <a:xfrm>
            <a:off x="7796144" y="2692354"/>
            <a:ext cx="3557656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存在继承关系时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析构函数几乎必须是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ja-JP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42008-ACBE-8F43-84BA-5A09B3C3AB0D}"/>
              </a:ext>
            </a:extLst>
          </p:cNvPr>
          <p:cNvSpPr txBox="1"/>
          <p:nvPr/>
        </p:nvSpPr>
        <p:spPr>
          <a:xfrm>
            <a:off x="961030" y="1931579"/>
            <a:ext cx="3392606" cy="1853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virtual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~Quote(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2ED16-16C4-E446-B839-6A2A5878A89A}"/>
              </a:ext>
            </a:extLst>
          </p:cNvPr>
          <p:cNvSpPr txBox="1"/>
          <p:nvPr/>
        </p:nvSpPr>
        <p:spPr>
          <a:xfrm>
            <a:off x="933734" y="3944479"/>
            <a:ext cx="3952164" cy="1853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Bulk_quote: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</a:t>
            </a:r>
            <a:r>
              <a:rPr 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~Bulk_quote(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634227-EA7B-144A-885D-B142482E296C}"/>
              </a:ext>
            </a:extLst>
          </p:cNvPr>
          <p:cNvGrpSpPr/>
          <p:nvPr/>
        </p:nvGrpSpPr>
        <p:grpSpPr>
          <a:xfrm>
            <a:off x="5239267" y="3944479"/>
            <a:ext cx="2114551" cy="2230439"/>
            <a:chOff x="6095999" y="2327274"/>
            <a:chExt cx="2114551" cy="2230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6748BB-37EE-BA43-9EF9-91528AD459CB}"/>
                </a:ext>
              </a:extLst>
            </p:cNvPr>
            <p:cNvSpPr/>
            <p:nvPr/>
          </p:nvSpPr>
          <p:spPr>
            <a:xfrm>
              <a:off x="6095999" y="2327274"/>
              <a:ext cx="2114551" cy="2230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21D3B7-B0BF-E64E-BA3B-B22C3D4646C4}"/>
                </a:ext>
              </a:extLst>
            </p:cNvPr>
            <p:cNvSpPr/>
            <p:nvPr/>
          </p:nvSpPr>
          <p:spPr>
            <a:xfrm>
              <a:off x="6263933" y="2474911"/>
              <a:ext cx="1752600" cy="10604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0E09E5-C774-3C45-BC06-890BF652643D}"/>
                </a:ext>
              </a:extLst>
            </p:cNvPr>
            <p:cNvSpPr/>
            <p:nvPr/>
          </p:nvSpPr>
          <p:spPr>
            <a:xfrm>
              <a:off x="6250199" y="3497262"/>
              <a:ext cx="1551467" cy="1060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min_qty</a:t>
              </a:r>
              <a:endPara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discount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8D68D-6744-4F45-8907-9CCE3A7A56AE}"/>
              </a:ext>
            </a:extLst>
          </p:cNvPr>
          <p:cNvSpPr/>
          <p:nvPr/>
        </p:nvSpPr>
        <p:spPr>
          <a:xfrm>
            <a:off x="5233278" y="2009314"/>
            <a:ext cx="1752600" cy="10604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bookNo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price</a:t>
            </a:r>
          </a:p>
        </p:txBody>
      </p:sp>
    </p:spTree>
    <p:extLst>
      <p:ext uri="{BB962C8B-B14F-4D97-AF65-F5344CB8AC3E}">
        <p14:creationId xmlns:p14="http://schemas.microsoft.com/office/powerpoint/2010/main" val="132913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1893059" y="1846441"/>
            <a:ext cx="7391402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Circumventing the virtual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C3C07-1450-FD49-A242-B3BE4F7F0DD0}"/>
              </a:ext>
            </a:extLst>
          </p:cNvPr>
          <p:cNvSpPr txBox="1"/>
          <p:nvPr/>
        </p:nvSpPr>
        <p:spPr>
          <a:xfrm>
            <a:off x="1893059" y="2358945"/>
            <a:ext cx="5494362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n)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DD3B4-2220-DA49-9158-EB678A73490F}"/>
              </a:ext>
            </a:extLst>
          </p:cNvPr>
          <p:cNvSpPr txBox="1"/>
          <p:nvPr/>
        </p:nvSpPr>
        <p:spPr>
          <a:xfrm>
            <a:off x="1893059" y="3232884"/>
            <a:ext cx="8288171" cy="14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Bulk_quote *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Bulk_quote(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“978-0-262-03384-8”, 65.46, 10, 0.85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-&gt;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(12) &lt;&lt;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bq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-&gt;</a:t>
            </a:r>
            <a:r>
              <a:rPr lang="en-US" sz="24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Quote::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(12) &lt;&lt;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3434B29-E2FD-D647-BB3B-7BC686383CA4}"/>
              </a:ext>
            </a:extLst>
          </p:cNvPr>
          <p:cNvSpPr/>
          <p:nvPr/>
        </p:nvSpPr>
        <p:spPr>
          <a:xfrm rot="10800000">
            <a:off x="1541061" y="2643142"/>
            <a:ext cx="813180" cy="1301060"/>
          </a:xfrm>
          <a:prstGeom prst="arc">
            <a:avLst>
              <a:gd name="adj1" fmla="val 17152170"/>
              <a:gd name="adj2" fmla="val 4784569"/>
            </a:avLst>
          </a:prstGeom>
          <a:ln w="19050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F1AEB0F-A069-354B-8204-B68C94E09428}"/>
              </a:ext>
            </a:extLst>
          </p:cNvPr>
          <p:cNvSpPr/>
          <p:nvPr/>
        </p:nvSpPr>
        <p:spPr>
          <a:xfrm rot="10800000">
            <a:off x="1037231" y="2158366"/>
            <a:ext cx="1690755" cy="2236214"/>
          </a:xfrm>
          <a:prstGeom prst="arc">
            <a:avLst>
              <a:gd name="adj1" fmla="val 16614032"/>
              <a:gd name="adj2" fmla="val 5242858"/>
            </a:avLst>
          </a:prstGeom>
          <a:ln w="19050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F3ECD-7926-474E-84C6-5D88A4D27003}"/>
              </a:ext>
            </a:extLst>
          </p:cNvPr>
          <p:cNvSpPr/>
          <p:nvPr/>
        </p:nvSpPr>
        <p:spPr>
          <a:xfrm>
            <a:off x="8428007" y="3803582"/>
            <a:ext cx="1276180" cy="8238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667.692</a:t>
            </a:r>
          </a:p>
          <a:p>
            <a:pPr>
              <a:lnSpc>
                <a:spcPts val="3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785.52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78751-DFA7-CD41-B1DA-19FA1489134C}"/>
              </a:ext>
            </a:extLst>
          </p:cNvPr>
          <p:cNvSpPr txBox="1"/>
          <p:nvPr/>
        </p:nvSpPr>
        <p:spPr>
          <a:xfrm>
            <a:off x="1228300" y="5012152"/>
            <a:ext cx="9389658" cy="10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如果需要频繁地绕过</a:t>
            </a:r>
            <a:r>
              <a:rPr lang="en-US" altLang="ja-JP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mechanism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尤其是在外部使用派生类的时候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请检视基类和派生类的设计是否合理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89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1438699" y="2550499"/>
            <a:ext cx="7391402" cy="274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Shape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zh-CN" alt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Shape( ) = </a:t>
            </a:r>
            <a:r>
              <a:rPr lang="en-US" altLang="zh-CN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default</a:t>
            </a: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~Shape( );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area( 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0;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 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perimeter( ) 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0;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Abstract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 classes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7C5CD-8EF4-7340-87AA-AF6C73F726A4}"/>
              </a:ext>
            </a:extLst>
          </p:cNvPr>
          <p:cNvSpPr txBox="1"/>
          <p:nvPr/>
        </p:nvSpPr>
        <p:spPr>
          <a:xfrm>
            <a:off x="5787788" y="1707158"/>
            <a:ext cx="5463654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不同的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Shape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之间没有公共的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基本的面积公式或周长公式</a:t>
            </a:r>
            <a:endParaRPr lang="en-US" altLang="zh-CN" sz="20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在明确具体的形状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长方形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三角形等等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之前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Shape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仅仅是一个抽象概念</a:t>
            </a:r>
            <a:endParaRPr lang="en-US" altLang="ja-JP" sz="20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尽管如此</a:t>
            </a:r>
            <a:r>
              <a: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我们知道任何具体的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Shape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都应当能够计算出面积和周长</a:t>
            </a:r>
            <a:endParaRPr lang="en-US" altLang="zh-CN" sz="20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47278B-5BC2-7747-868D-01F0F9565F7E}"/>
              </a:ext>
            </a:extLst>
          </p:cNvPr>
          <p:cNvSpPr/>
          <p:nvPr/>
        </p:nvSpPr>
        <p:spPr>
          <a:xfrm>
            <a:off x="1895900" y="4094330"/>
            <a:ext cx="4626590" cy="941695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9D708C-E69C-DD47-874D-C10224F7D2A2}"/>
              </a:ext>
            </a:extLst>
          </p:cNvPr>
          <p:cNvCxnSpPr>
            <a:cxnSpLocks/>
          </p:cNvCxnSpPr>
          <p:nvPr/>
        </p:nvCxnSpPr>
        <p:spPr>
          <a:xfrm flipV="1">
            <a:off x="4988712" y="3452885"/>
            <a:ext cx="751306" cy="692416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1CB01-6555-3C4C-9064-0FF5250931B3}"/>
              </a:ext>
            </a:extLst>
          </p:cNvPr>
          <p:cNvSpPr txBox="1"/>
          <p:nvPr/>
        </p:nvSpPr>
        <p:spPr>
          <a:xfrm>
            <a:off x="6522490" y="4882885"/>
            <a:ext cx="3866579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pure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virtual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functions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纯虚函数</a:t>
            </a:r>
            <a:r>
              <a:rPr lang="en-US" altLang="ja-JP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D4DAA-ED8F-804C-9353-77501A99437B}"/>
                  </a:ext>
                </a:extLst>
              </p:cNvPr>
              <p:cNvSpPr txBox="1"/>
              <p:nvPr/>
            </p:nvSpPr>
            <p:spPr>
              <a:xfrm>
                <a:off x="838200" y="1695749"/>
                <a:ext cx="8879006" cy="2747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class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Triangle: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Shape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virtual double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area(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override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{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  <m:d>
                          <m:dPr>
                            <m:ctrlP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</m:d>
                        <m:d>
                          <m:dPr>
                            <m:ctrlP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e>
                        </m:d>
                        <m:d>
                          <m:dPr>
                            <m:ctrlP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virtual double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perimeter(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override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ja-JP" sz="2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protected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vector&lt;Point&gt; vertices;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};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D4DAA-ED8F-804C-9353-77501A994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5749"/>
                <a:ext cx="8879006" cy="2747483"/>
              </a:xfrm>
              <a:prstGeom prst="rect">
                <a:avLst/>
              </a:prstGeom>
              <a:blipFill>
                <a:blip r:embed="rId2"/>
                <a:stretch>
                  <a:fillRect l="-71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Abstract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 classes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F521-4100-A14C-A663-D159AC4C236D}"/>
                  </a:ext>
                </a:extLst>
              </p:cNvPr>
              <p:cNvSpPr txBox="1"/>
              <p:nvPr/>
            </p:nvSpPr>
            <p:spPr>
              <a:xfrm>
                <a:off x="4714165" y="4273517"/>
                <a:ext cx="6531591" cy="1978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class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EquiTriangle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Triangle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virtual double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area(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override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{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20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e>
                        </m:rad>
                      </m:num>
                      <m:den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ja-JP" sz="2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ja-JP" sz="2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virtual double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perimeter(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override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};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F521-4100-A14C-A663-D159AC4C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65" y="4273517"/>
                <a:ext cx="6531591" cy="1978042"/>
              </a:xfrm>
              <a:prstGeom prst="rect">
                <a:avLst/>
              </a:prstGeom>
              <a:blipFill>
                <a:blip r:embed="rId3"/>
                <a:stretch>
                  <a:fillRect l="-777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95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D4DAA-ED8F-804C-9353-77501A99437B}"/>
                  </a:ext>
                </a:extLst>
              </p:cNvPr>
              <p:cNvSpPr txBox="1"/>
              <p:nvPr/>
            </p:nvSpPr>
            <p:spPr>
              <a:xfrm>
                <a:off x="2556964" y="2173421"/>
                <a:ext cx="7569390" cy="3132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class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Circle: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Shape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public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virtual double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area(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override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final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{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virtual double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perimeter( ) </a:t>
                </a:r>
                <a:r>
                  <a:rPr lang="en-US" sz="2000" b="1" dirty="0" err="1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const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 override final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{ </a:t>
                </a:r>
                <a14:m>
                  <m:oMath xmlns:m="http://schemas.openxmlformats.org/officeDocument/2006/math"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altLang="ja-JP" sz="20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en-US" altLang="ja-JP" sz="20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ja-JP" sz="20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protected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Point center;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2000" b="1" dirty="0">
                    <a:solidFill>
                      <a:srgbClr val="0070C0"/>
                    </a:solidFill>
                    <a:latin typeface="Cambria" panose="02040503050406030204" pitchFamily="18" charset="0"/>
                    <a:cs typeface="Times New Roman" panose="02020603050405020304" pitchFamily="18" charset="0"/>
                  </a:rPr>
                  <a:t>double</a:t>
                </a: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radius;</a:t>
                </a:r>
              </a:p>
              <a:p>
                <a:pPr algn="just">
                  <a:lnSpc>
                    <a:spcPts val="3000"/>
                  </a:lnSpc>
                </a:pPr>
                <a:r>
                  <a:rPr lang="en-US" sz="20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};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D4DAA-ED8F-804C-9353-77501A994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64" y="2173421"/>
                <a:ext cx="7569390" cy="3132204"/>
              </a:xfrm>
              <a:prstGeom prst="rect">
                <a:avLst/>
              </a:prstGeom>
              <a:blipFill>
                <a:blip r:embed="rId2"/>
                <a:stretch>
                  <a:fillRect l="-670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Abstract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 classes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25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838200" y="1786224"/>
            <a:ext cx="5494361" cy="158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void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printAreas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vector&lt;Shape*&gt; &amp;shapes) {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Shape *p: shapes) 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</a:t>
            </a:r>
            <a:r>
              <a:rPr lang="en-US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p-&gt;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area( ) &lt;&lt;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Abstract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 classes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42C6D-62F1-4643-A70A-5B2BB7951EBF}"/>
              </a:ext>
            </a:extLst>
          </p:cNvPr>
          <p:cNvSpPr txBox="1"/>
          <p:nvPr/>
        </p:nvSpPr>
        <p:spPr>
          <a:xfrm>
            <a:off x="838200" y="3753777"/>
            <a:ext cx="8824415" cy="197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vector&lt;Shape*&gt; shapes;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9300"/>
                </a:solidFill>
                <a:latin typeface="Cambria" panose="02040503050406030204" pitchFamily="18" charset="0"/>
              </a:rPr>
              <a:t>Triangle</a:t>
            </a:r>
            <a:r>
              <a:rPr lang="en-US" b="1" dirty="0">
                <a:latin typeface="Cambria" panose="02040503050406030204" pitchFamily="18" charset="0"/>
              </a:rPr>
              <a:t>(Point(0, 2), Point(3, 0), Point(-1, -1)) 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Equi</a:t>
            </a:r>
            <a:r>
              <a:rPr lang="en-US" b="1" dirty="0" err="1">
                <a:solidFill>
                  <a:srgbClr val="FF9300"/>
                </a:solidFill>
                <a:latin typeface="Cambria" panose="02040503050406030204" pitchFamily="18" charset="0"/>
              </a:rPr>
              <a:t>Triangle</a:t>
            </a:r>
            <a:r>
              <a:rPr lang="en-US" b="1" dirty="0">
                <a:latin typeface="Cambria" panose="02040503050406030204" pitchFamily="18" charset="0"/>
              </a:rPr>
              <a:t>(Point(-1, 0), Point(1, 0), Point(0, sqrt(3))) 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9300"/>
                </a:solidFill>
                <a:latin typeface="Cambria" panose="02040503050406030204" pitchFamily="18" charset="0"/>
              </a:rPr>
              <a:t>Circle</a:t>
            </a:r>
            <a:r>
              <a:rPr lang="en-US" b="1" dirty="0">
                <a:latin typeface="Cambria" panose="02040503050406030204" pitchFamily="18" charset="0"/>
              </a:rPr>
              <a:t>(Point(2, 3), 4.5) 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</a:rPr>
              <a:t>printAreas</a:t>
            </a:r>
            <a:r>
              <a:rPr lang="en-US" b="1" dirty="0">
                <a:latin typeface="Cambria" panose="02040503050406030204" pitchFamily="18" charset="0"/>
              </a:rPr>
              <a:t>(shapes);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0B45-0CAD-7D4F-9749-E4BA151E8FEC}"/>
              </a:ext>
            </a:extLst>
          </p:cNvPr>
          <p:cNvSpPr/>
          <p:nvPr/>
        </p:nvSpPr>
        <p:spPr>
          <a:xfrm>
            <a:off x="9908276" y="4759397"/>
            <a:ext cx="1276180" cy="12027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5.5</a:t>
            </a:r>
          </a:p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1.73205</a:t>
            </a:r>
          </a:p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63.6173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FAF61-7F0B-3E40-92E9-735F5DD265CF}"/>
              </a:ext>
            </a:extLst>
          </p:cNvPr>
          <p:cNvSpPr txBox="1"/>
          <p:nvPr/>
        </p:nvSpPr>
        <p:spPr>
          <a:xfrm>
            <a:off x="5252397" y="2587322"/>
            <a:ext cx="2160327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ja-JP" sz="20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 binding</a:t>
            </a:r>
            <a:endParaRPr lang="en-US" altLang="zh-CN" sz="2000" b="1" dirty="0">
              <a:solidFill>
                <a:srgbClr val="FF93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3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4DAA-ED8F-804C-9353-77501A99437B}"/>
              </a:ext>
            </a:extLst>
          </p:cNvPr>
          <p:cNvSpPr txBox="1"/>
          <p:nvPr/>
        </p:nvSpPr>
        <p:spPr>
          <a:xfrm>
            <a:off x="838200" y="1693097"/>
            <a:ext cx="10202839" cy="82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pointer to the base class cannot automatically be converted to a pointer to a derived class.</a:t>
            </a:r>
          </a:p>
          <a:p>
            <a:pPr algn="just">
              <a:lnSpc>
                <a:spcPts val="3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Nonetheless, whenever it is necessary, such conversions can be done with </a:t>
            </a:r>
            <a:r>
              <a:rPr lang="en-US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dynamic_cast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dynamic_cast</a:t>
            </a:r>
            <a:endParaRPr lang="en-US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42C6D-62F1-4643-A70A-5B2BB7951EBF}"/>
              </a:ext>
            </a:extLst>
          </p:cNvPr>
          <p:cNvSpPr txBox="1"/>
          <p:nvPr/>
        </p:nvSpPr>
        <p:spPr>
          <a:xfrm>
            <a:off x="961030" y="2716545"/>
            <a:ext cx="8824415" cy="158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vector&lt;Shape*&gt; shapes;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9300"/>
                </a:solidFill>
                <a:latin typeface="Cambria" panose="02040503050406030204" pitchFamily="18" charset="0"/>
              </a:rPr>
              <a:t>Triangle</a:t>
            </a:r>
            <a:r>
              <a:rPr lang="en-US" b="1" dirty="0">
                <a:latin typeface="Cambria" panose="02040503050406030204" pitchFamily="18" charset="0"/>
              </a:rPr>
              <a:t>(Point(0, 2), Point(3, 0), Point(-1, -1)) 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Equi</a:t>
            </a:r>
            <a:r>
              <a:rPr lang="en-US" b="1" dirty="0" err="1">
                <a:solidFill>
                  <a:srgbClr val="FF9300"/>
                </a:solidFill>
                <a:latin typeface="Cambria" panose="02040503050406030204" pitchFamily="18" charset="0"/>
              </a:rPr>
              <a:t>Triangle</a:t>
            </a:r>
            <a:r>
              <a:rPr lang="en-US" b="1" dirty="0">
                <a:latin typeface="Cambria" panose="02040503050406030204" pitchFamily="18" charset="0"/>
              </a:rPr>
              <a:t>(Point(-1, 0), Point(1, 0), Point(0, sqrt(3))) 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9300"/>
                </a:solidFill>
                <a:latin typeface="Cambria" panose="02040503050406030204" pitchFamily="18" charset="0"/>
              </a:rPr>
              <a:t>Circle</a:t>
            </a:r>
            <a:r>
              <a:rPr lang="en-US" b="1" dirty="0">
                <a:latin typeface="Cambria" panose="02040503050406030204" pitchFamily="18" charset="0"/>
              </a:rPr>
              <a:t>(Point(2, 3), 4.5) 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00B45-0CAD-7D4F-9749-E4BA151E8FEC}"/>
              </a:ext>
            </a:extLst>
          </p:cNvPr>
          <p:cNvSpPr/>
          <p:nvPr/>
        </p:nvSpPr>
        <p:spPr>
          <a:xfrm>
            <a:off x="6177888" y="4700773"/>
            <a:ext cx="982637" cy="433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4.5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04781-4BCD-2D4D-93C5-506570F99441}"/>
              </a:ext>
            </a:extLst>
          </p:cNvPr>
          <p:cNvSpPr/>
          <p:nvPr/>
        </p:nvSpPr>
        <p:spPr>
          <a:xfrm>
            <a:off x="961031" y="4456564"/>
            <a:ext cx="5257800" cy="81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</a:rPr>
              <a:t>Circle *p =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</a:rPr>
              <a:t>dynamic_cast</a:t>
            </a:r>
            <a:r>
              <a:rPr lang="en-US" b="1" dirty="0">
                <a:latin typeface="Cambria" panose="02040503050406030204" pitchFamily="18" charset="0"/>
              </a:rPr>
              <a:t>&lt;Circle*&gt;(shapes[2]);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</a:rPr>
              <a:t>cout</a:t>
            </a:r>
            <a:r>
              <a:rPr lang="en-US" b="1" dirty="0">
                <a:latin typeface="Cambria" panose="02040503050406030204" pitchFamily="18" charset="0"/>
              </a:rPr>
              <a:t> &lt;&lt; p-&gt;</a:t>
            </a:r>
            <a:r>
              <a:rPr lang="en-US" b="1" dirty="0" err="1">
                <a:latin typeface="Cambria" panose="02040503050406030204" pitchFamily="18" charset="0"/>
              </a:rPr>
              <a:t>getRadius</a:t>
            </a:r>
            <a:r>
              <a:rPr lang="en-US" b="1" dirty="0">
                <a:latin typeface="Cambria" panose="02040503050406030204" pitchFamily="18" charset="0"/>
              </a:rPr>
              <a:t>( ) &lt;&lt; </a:t>
            </a:r>
            <a:r>
              <a:rPr lang="en-US" b="1" dirty="0" err="1">
                <a:latin typeface="Cambria" panose="02040503050406030204" pitchFamily="18" charset="0"/>
              </a:rPr>
              <a:t>endl</a:t>
            </a:r>
            <a:r>
              <a:rPr lang="en-US" b="1" dirty="0">
                <a:latin typeface="Cambria" panose="02040503050406030204" pitchFamily="18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45099-1F39-7141-8889-7F744FC084EE}"/>
              </a:ext>
            </a:extLst>
          </p:cNvPr>
          <p:cNvSpPr txBox="1"/>
          <p:nvPr/>
        </p:nvSpPr>
        <p:spPr>
          <a:xfrm>
            <a:off x="6347915" y="5288256"/>
            <a:ext cx="5005885" cy="109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shapes[0]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的实际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type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Triangle*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不是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Circle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*，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因此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dynamic_cast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返回</a:t>
            </a:r>
            <a:r>
              <a:rPr lang="en-US" altLang="ja-JP" b="1" dirty="0" err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nullptr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最后一行代码会有</a:t>
            </a:r>
            <a:r>
              <a:rPr lang="en-US" altLang="ja-JP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runtime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error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50D8DD-547E-F549-8430-440DB8B82D1C}"/>
              </a:ext>
            </a:extLst>
          </p:cNvPr>
          <p:cNvSpPr/>
          <p:nvPr/>
        </p:nvSpPr>
        <p:spPr>
          <a:xfrm>
            <a:off x="961030" y="5413493"/>
            <a:ext cx="5123597" cy="81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</a:rPr>
              <a:t>Circle *q =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</a:rPr>
              <a:t>dynamic_cast</a:t>
            </a:r>
            <a:r>
              <a:rPr lang="en-US" b="1" dirty="0">
                <a:latin typeface="Cambria" panose="02040503050406030204" pitchFamily="18" charset="0"/>
              </a:rPr>
              <a:t>&lt;Circle*&gt;(shapes[0]);</a:t>
            </a:r>
          </a:p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</a:rPr>
              <a:t>cout</a:t>
            </a:r>
            <a:r>
              <a:rPr lang="en-US" b="1" dirty="0">
                <a:latin typeface="Cambria" panose="02040503050406030204" pitchFamily="18" charset="0"/>
              </a:rPr>
              <a:t> &lt;&lt; q-&gt;</a:t>
            </a:r>
            <a:r>
              <a:rPr lang="en-US" b="1" dirty="0" err="1">
                <a:latin typeface="Cambria" panose="02040503050406030204" pitchFamily="18" charset="0"/>
              </a:rPr>
              <a:t>getRadius</a:t>
            </a:r>
            <a:r>
              <a:rPr lang="en-US" b="1" dirty="0">
                <a:latin typeface="Cambria" panose="02040503050406030204" pitchFamily="18" charset="0"/>
              </a:rPr>
              <a:t>( ) &lt;&lt; </a:t>
            </a:r>
            <a:r>
              <a:rPr lang="en-US" b="1" dirty="0" err="1">
                <a:latin typeface="Cambria" panose="02040503050406030204" pitchFamily="18" charset="0"/>
              </a:rPr>
              <a:t>endl</a:t>
            </a:r>
            <a:r>
              <a:rPr lang="en-US" b="1" dirty="0">
                <a:latin typeface="Cambria" panose="020405030504060302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16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OOP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8449D-0EFD-014D-8499-9DC4447523FE}"/>
              </a:ext>
            </a:extLst>
          </p:cNvPr>
          <p:cNvSpPr txBox="1"/>
          <p:nvPr/>
        </p:nvSpPr>
        <p:spPr>
          <a:xfrm>
            <a:off x="838200" y="1620888"/>
            <a:ext cx="10715368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ideas in OOP are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abstraction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binding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556B3-7C11-1F4B-B8EE-46780385C564}"/>
              </a:ext>
            </a:extLst>
          </p:cNvPr>
          <p:cNvSpPr txBox="1"/>
          <p:nvPr/>
        </p:nvSpPr>
        <p:spPr>
          <a:xfrm>
            <a:off x="1360712" y="2352330"/>
            <a:ext cx="9781905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 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继承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令新的对象得以使用既有对象的属性</a:t>
            </a:r>
            <a:endParaRPr lang="en-US" sz="22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18250-172B-5C43-BAEA-7A09B64BA1D1}"/>
              </a:ext>
            </a:extLst>
          </p:cNvPr>
          <p:cNvSpPr txBox="1"/>
          <p:nvPr/>
        </p:nvSpPr>
        <p:spPr>
          <a:xfrm>
            <a:off x="5172890" y="6232992"/>
            <a:ext cx="6348545" cy="37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www.python-course.eu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/python3_inheritance.php [Nov 26, 2018]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D69FC-21C1-BF48-9270-E3771124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4" y="3309637"/>
            <a:ext cx="6248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83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Access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15125-7CBD-9A4B-9C18-8B6D7C4204C5}"/>
              </a:ext>
            </a:extLst>
          </p:cNvPr>
          <p:cNvSpPr txBox="1"/>
          <p:nvPr/>
        </p:nvSpPr>
        <p:spPr>
          <a:xfrm>
            <a:off x="1677228" y="1978639"/>
            <a:ext cx="3345148" cy="328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sz="16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price;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D32D59-1A8C-734C-8540-C107FBE6454B}"/>
              </a:ext>
            </a:extLst>
          </p:cNvPr>
          <p:cNvSpPr/>
          <p:nvPr/>
        </p:nvSpPr>
        <p:spPr>
          <a:xfrm>
            <a:off x="1469410" y="4039740"/>
            <a:ext cx="1560393" cy="600500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EC9287-E4C1-1649-8668-C25A6BE8F939}"/>
              </a:ext>
            </a:extLst>
          </p:cNvPr>
          <p:cNvCxnSpPr>
            <a:cxnSpLocks/>
          </p:cNvCxnSpPr>
          <p:nvPr/>
        </p:nvCxnSpPr>
        <p:spPr>
          <a:xfrm flipV="1">
            <a:off x="3029803" y="3411723"/>
            <a:ext cx="2101755" cy="830250"/>
          </a:xfrm>
          <a:prstGeom prst="line">
            <a:avLst/>
          </a:prstGeom>
          <a:ln w="190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549D9-D16D-7D44-9321-794A6F456776}"/>
              </a:ext>
            </a:extLst>
          </p:cNvPr>
          <p:cNvSpPr txBox="1"/>
          <p:nvPr/>
        </p:nvSpPr>
        <p:spPr>
          <a:xfrm>
            <a:off x="5230194" y="2085990"/>
            <a:ext cx="5647072" cy="18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类的使用者不能从外部直接访问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protected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派生类的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members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friends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可以访问基类的</a:t>
            </a:r>
            <a:r>
              <a:rPr lang="en-US" altLang="ja-JP" sz="20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protected</a:t>
            </a:r>
            <a:r>
              <a:rPr lang="ja-JP" altLang="en-US" sz="2000" b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</a:t>
            </a:r>
            <a:endParaRPr lang="en-US" altLang="ja-JP" sz="20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ja-JP" altLang="en-US" sz="20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派生类的</a:t>
            </a:r>
            <a:r>
              <a:rPr lang="en-US" altLang="ja-JP" sz="20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members</a:t>
            </a:r>
            <a:r>
              <a:rPr lang="ja-JP" altLang="en-US" sz="20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ja-JP" sz="20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friends</a:t>
            </a:r>
            <a:r>
              <a:rPr lang="ja-JP" altLang="en-US" sz="20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只能通过派生类的对象来访问基类的</a:t>
            </a:r>
            <a:r>
              <a:rPr lang="en-US" altLang="ja-JP" sz="2000" b="1" dirty="0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protected</a:t>
            </a:r>
            <a:r>
              <a:rPr lang="ja-JP" altLang="en-US" sz="2000" b="1">
                <a:solidFill>
                  <a:srgbClr val="FF93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成员</a:t>
            </a:r>
            <a:endParaRPr lang="en-US" altLang="zh-CN" sz="2000" b="1" dirty="0">
              <a:solidFill>
                <a:srgbClr val="FF93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E0CA4-7BAF-4F4A-946B-6B0DCD73CFF2}"/>
              </a:ext>
            </a:extLst>
          </p:cNvPr>
          <p:cNvSpPr txBox="1"/>
          <p:nvPr/>
        </p:nvSpPr>
        <p:spPr>
          <a:xfrm>
            <a:off x="7356143" y="4129980"/>
            <a:ext cx="3619759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0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为什么要有这样的限定</a:t>
            </a:r>
            <a:r>
              <a:rPr lang="zh-CN" alt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？）</a:t>
            </a:r>
            <a:endParaRPr lang="en-US" altLang="zh-CN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76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Access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15125-7CBD-9A4B-9C18-8B6D7C4204C5}"/>
              </a:ext>
            </a:extLst>
          </p:cNvPr>
          <p:cNvSpPr txBox="1"/>
          <p:nvPr/>
        </p:nvSpPr>
        <p:spPr>
          <a:xfrm>
            <a:off x="1349682" y="1992287"/>
            <a:ext cx="3345148" cy="328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sz="16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price;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E0CA4-7BAF-4F4A-946B-6B0DCD73CFF2}"/>
              </a:ext>
            </a:extLst>
          </p:cNvPr>
          <p:cNvSpPr txBox="1"/>
          <p:nvPr/>
        </p:nvSpPr>
        <p:spPr>
          <a:xfrm>
            <a:off x="3792940" y="5164863"/>
            <a:ext cx="4652337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允许这类访问将破坏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类的安全性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0D9C-11A9-A14A-B6C1-ACF02C0FA965}"/>
              </a:ext>
            </a:extLst>
          </p:cNvPr>
          <p:cNvSpPr txBox="1"/>
          <p:nvPr/>
        </p:nvSpPr>
        <p:spPr>
          <a:xfrm>
            <a:off x="4982983" y="2215255"/>
            <a:ext cx="5362020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DerivedQuote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DerivedQuote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DerivedQuote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friend</a:t>
            </a:r>
            <a:r>
              <a:rPr lang="zh-CN" alt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 </a:t>
            </a:r>
            <a:r>
              <a:rPr lang="en-US" altLang="zh-CN" sz="1900" b="1" dirty="0" err="1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accessPrice</a:t>
            </a:r>
            <a:r>
              <a:rPr lang="en-US" altLang="zh-CN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(Quote&amp;);</a:t>
            </a:r>
            <a:endParaRPr lang="en-US" sz="1900" b="1" dirty="0">
              <a:solidFill>
                <a:srgbClr val="C0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F7938-AB6A-864D-8F05-77422C85B13F}"/>
              </a:ext>
            </a:extLst>
          </p:cNvPr>
          <p:cNvSpPr txBox="1"/>
          <p:nvPr/>
        </p:nvSpPr>
        <p:spPr>
          <a:xfrm>
            <a:off x="3792940" y="4729255"/>
            <a:ext cx="7560860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不是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类的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friend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但试图访问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任意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类对象的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price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8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Multiple inheritance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50D9C-11A9-A14A-B6C1-ACF02C0FA965}"/>
              </a:ext>
            </a:extLst>
          </p:cNvPr>
          <p:cNvSpPr txBox="1"/>
          <p:nvPr/>
        </p:nvSpPr>
        <p:spPr>
          <a:xfrm>
            <a:off x="7063854" y="1695600"/>
            <a:ext cx="4521960" cy="293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Colored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Colored(</a:t>
            </a:r>
            <a:r>
              <a:rPr lang="en-US" altLang="zh-CN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&amp;c);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~Colored(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string&amp;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getColor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color;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89C370-BA96-8E45-A93C-C78AC18E8B91}"/>
              </a:ext>
            </a:extLst>
          </p:cNvPr>
          <p:cNvGrpSpPr/>
          <p:nvPr/>
        </p:nvGrpSpPr>
        <p:grpSpPr>
          <a:xfrm>
            <a:off x="7694770" y="5132538"/>
            <a:ext cx="2352676" cy="924340"/>
            <a:chOff x="1504601" y="2018050"/>
            <a:chExt cx="2352676" cy="9243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D3EE44-9E98-3748-9F42-5C03B4A4CA80}"/>
                </a:ext>
              </a:extLst>
            </p:cNvPr>
            <p:cNvSpPr/>
            <p:nvPr/>
          </p:nvSpPr>
          <p:spPr>
            <a:xfrm>
              <a:off x="1504601" y="2018050"/>
              <a:ext cx="2352676" cy="4607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Colored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0B224F-EA4C-3745-9696-CA70DE66B33D}"/>
                </a:ext>
              </a:extLst>
            </p:cNvPr>
            <p:cNvSpPr/>
            <p:nvPr/>
          </p:nvSpPr>
          <p:spPr>
            <a:xfrm>
              <a:off x="1504601" y="2506034"/>
              <a:ext cx="2352676" cy="4363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color: string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1374889-A89A-F340-89D5-433BF8B78454}"/>
              </a:ext>
            </a:extLst>
          </p:cNvPr>
          <p:cNvSpPr/>
          <p:nvPr/>
        </p:nvSpPr>
        <p:spPr>
          <a:xfrm>
            <a:off x="618699" y="1649744"/>
            <a:ext cx="6096000" cy="38958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Circle: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Shape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Circle(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Point &amp;p,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r);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~Circle( );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virtual double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area( )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override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final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double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perimeter( )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override final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Point center;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radius;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ECCB06-9E31-4B4D-84F7-A3C6C05A5654}"/>
              </a:ext>
            </a:extLst>
          </p:cNvPr>
          <p:cNvGrpSpPr/>
          <p:nvPr/>
        </p:nvGrpSpPr>
        <p:grpSpPr>
          <a:xfrm>
            <a:off x="3343409" y="4961919"/>
            <a:ext cx="2352676" cy="1249158"/>
            <a:chOff x="1504601" y="2018050"/>
            <a:chExt cx="2352676" cy="12491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28EA38-F818-274F-8B29-2BC13BC8D322}"/>
                </a:ext>
              </a:extLst>
            </p:cNvPr>
            <p:cNvSpPr/>
            <p:nvPr/>
          </p:nvSpPr>
          <p:spPr>
            <a:xfrm>
              <a:off x="1504601" y="2018050"/>
              <a:ext cx="2352676" cy="4607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Circle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1B9132-6FDF-1347-ABEF-C90868651B51}"/>
                </a:ext>
              </a:extLst>
            </p:cNvPr>
            <p:cNvSpPr/>
            <p:nvPr/>
          </p:nvSpPr>
          <p:spPr>
            <a:xfrm>
              <a:off x="1504601" y="2506034"/>
              <a:ext cx="2352676" cy="7611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lnSpc>
                  <a:spcPts val="2600"/>
                </a:lnSpc>
                <a:buFontTx/>
                <a:buChar char="-"/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center: Point</a:t>
              </a:r>
            </a:p>
            <a:p>
              <a:pPr marL="342900" indent="-342900">
                <a:lnSpc>
                  <a:spcPts val="2600"/>
                </a:lnSpc>
                <a:buFontTx/>
                <a:buChar char="-"/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radius: double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1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Multiple inheritance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1A3B6-064A-694D-8BDF-0F4EF3C3C0D6}"/>
              </a:ext>
            </a:extLst>
          </p:cNvPr>
          <p:cNvSpPr txBox="1"/>
          <p:nvPr/>
        </p:nvSpPr>
        <p:spPr>
          <a:xfrm>
            <a:off x="615538" y="2219649"/>
            <a:ext cx="6648416" cy="197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Circle,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Colored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Point &amp;p,  </a:t>
            </a:r>
            <a:r>
              <a:rPr lang="en-US" altLang="zh-CN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r, 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&amp;c);</a:t>
            </a:r>
            <a:endParaRPr lang="en-US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~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=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default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2D145-A456-9642-A8DF-6F5C6635C6B7}"/>
              </a:ext>
            </a:extLst>
          </p:cNvPr>
          <p:cNvGrpSpPr/>
          <p:nvPr/>
        </p:nvGrpSpPr>
        <p:grpSpPr>
          <a:xfrm>
            <a:off x="7376955" y="924287"/>
            <a:ext cx="3976845" cy="5116005"/>
            <a:chOff x="7376955" y="815105"/>
            <a:chExt cx="3976845" cy="511600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CC5D22E-DECD-7943-81CB-4112A27C4EF0}"/>
                </a:ext>
              </a:extLst>
            </p:cNvPr>
            <p:cNvGrpSpPr/>
            <p:nvPr/>
          </p:nvGrpSpPr>
          <p:grpSpPr>
            <a:xfrm>
              <a:off x="7376955" y="815105"/>
              <a:ext cx="3976845" cy="3952655"/>
              <a:chOff x="7376955" y="1677187"/>
              <a:chExt cx="3976845" cy="395265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8E281A-EE14-7043-BEF7-6587600F917A}"/>
                  </a:ext>
                </a:extLst>
              </p:cNvPr>
              <p:cNvGrpSpPr/>
              <p:nvPr/>
            </p:nvGrpSpPr>
            <p:grpSpPr>
              <a:xfrm>
                <a:off x="7376955" y="1677187"/>
                <a:ext cx="3976845" cy="3952655"/>
                <a:chOff x="6701931" y="678933"/>
                <a:chExt cx="3976845" cy="395265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6EA67BD-6A70-4B4D-9383-00BC9538EAAD}"/>
                    </a:ext>
                  </a:extLst>
                </p:cNvPr>
                <p:cNvSpPr/>
                <p:nvPr/>
              </p:nvSpPr>
              <p:spPr>
                <a:xfrm>
                  <a:off x="7853345" y="4170878"/>
                  <a:ext cx="1863859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ColoredCircle</a:t>
                  </a:r>
                  <a:endPara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C94D127-F48F-FA45-9166-8AA5BABF2778}"/>
                    </a:ext>
                  </a:extLst>
                </p:cNvPr>
                <p:cNvGrpSpPr/>
                <p:nvPr/>
              </p:nvGrpSpPr>
              <p:grpSpPr>
                <a:xfrm>
                  <a:off x="8814917" y="2254237"/>
                  <a:ext cx="1863859" cy="924340"/>
                  <a:chOff x="1504601" y="2018050"/>
                  <a:chExt cx="1863859" cy="92434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AFB890-9421-444B-B215-C0A46B20DBAA}"/>
                      </a:ext>
                    </a:extLst>
                  </p:cNvPr>
                  <p:cNvSpPr/>
                  <p:nvPr/>
                </p:nvSpPr>
                <p:spPr>
                  <a:xfrm>
                    <a:off x="1504601" y="2018050"/>
                    <a:ext cx="1863859" cy="46071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3000"/>
                      </a:lnSpc>
                    </a:pPr>
                    <a:r>
                      <a: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Colored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C754453-6B49-804E-98C7-50DCE6251500}"/>
                      </a:ext>
                    </a:extLst>
                  </p:cNvPr>
                  <p:cNvSpPr/>
                  <p:nvPr/>
                </p:nvSpPr>
                <p:spPr>
                  <a:xfrm>
                    <a:off x="1504601" y="2506034"/>
                    <a:ext cx="1863859" cy="43635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ts val="3000"/>
                      </a:lnSpc>
                    </a:pPr>
                    <a:r>
                      <a: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 color: string</a:t>
                    </a: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21BB0CA-272B-0741-A1AB-BF91C141ECA7}"/>
                    </a:ext>
                  </a:extLst>
                </p:cNvPr>
                <p:cNvSpPr/>
                <p:nvPr/>
              </p:nvSpPr>
              <p:spPr>
                <a:xfrm>
                  <a:off x="6701931" y="678933"/>
                  <a:ext cx="1863859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Shape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CADF9EE-282F-6E4F-B038-3D1006A197F3}"/>
                    </a:ext>
                  </a:extLst>
                </p:cNvPr>
                <p:cNvGrpSpPr/>
                <p:nvPr/>
              </p:nvGrpSpPr>
              <p:grpSpPr>
                <a:xfrm rot="19726027">
                  <a:off x="7893088" y="3168577"/>
                  <a:ext cx="474405" cy="989640"/>
                  <a:chOff x="10080537" y="4368228"/>
                  <a:chExt cx="474405" cy="989640"/>
                </a:xfrm>
              </p:grpSpPr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AB266040-79B8-8742-A975-CCE6E4914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70441" flipH="1" flipV="1">
                    <a:off x="10080537" y="4709059"/>
                    <a:ext cx="474405" cy="648809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riangle 21">
                    <a:extLst>
                      <a:ext uri="{FF2B5EF4-FFF2-40B4-BE49-F238E27FC236}">
                        <a16:creationId xmlns:a16="http://schemas.microsoft.com/office/drawing/2014/main" id="{B00CA81E-F333-0F47-87A2-CCC571DDBE0E}"/>
                      </a:ext>
                    </a:extLst>
                  </p:cNvPr>
                  <p:cNvSpPr/>
                  <p:nvPr/>
                </p:nvSpPr>
                <p:spPr>
                  <a:xfrm>
                    <a:off x="10165340" y="4368228"/>
                    <a:ext cx="305497" cy="26336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68AC9F9-746B-0747-8E96-2BEE5E74DE84}"/>
                    </a:ext>
                  </a:extLst>
                </p:cNvPr>
                <p:cNvGrpSpPr/>
                <p:nvPr/>
              </p:nvGrpSpPr>
              <p:grpSpPr>
                <a:xfrm rot="1704925">
                  <a:off x="9139526" y="3168111"/>
                  <a:ext cx="474405" cy="989640"/>
                  <a:chOff x="10080537" y="4368228"/>
                  <a:chExt cx="474405" cy="989640"/>
                </a:xfrm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AEEEF51C-7E20-D742-9474-111ADC3352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70441" flipH="1" flipV="1">
                    <a:off x="10080537" y="4709059"/>
                    <a:ext cx="474405" cy="648809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18255DBA-274D-B348-9273-094362EE29BA}"/>
                      </a:ext>
                    </a:extLst>
                  </p:cNvPr>
                  <p:cNvSpPr/>
                  <p:nvPr/>
                </p:nvSpPr>
                <p:spPr>
                  <a:xfrm>
                    <a:off x="10165340" y="4368228"/>
                    <a:ext cx="305497" cy="26336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7C7946B-A883-C443-849A-78C1F3C7EB04}"/>
                  </a:ext>
                </a:extLst>
              </p:cNvPr>
              <p:cNvGrpSpPr/>
              <p:nvPr/>
            </p:nvGrpSpPr>
            <p:grpSpPr>
              <a:xfrm>
                <a:off x="7376955" y="2973142"/>
                <a:ext cx="1886985" cy="1249158"/>
                <a:chOff x="1504601" y="2018050"/>
                <a:chExt cx="1886985" cy="124915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AF5EC27-4E16-0A42-A7F2-47AE7D5BD7B7}"/>
                    </a:ext>
                  </a:extLst>
                </p:cNvPr>
                <p:cNvSpPr/>
                <p:nvPr/>
              </p:nvSpPr>
              <p:spPr>
                <a:xfrm>
                  <a:off x="1504601" y="2018050"/>
                  <a:ext cx="1886984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Circle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094783-6189-3546-A464-762B8A1A73DF}"/>
                    </a:ext>
                  </a:extLst>
                </p:cNvPr>
                <p:cNvSpPr/>
                <p:nvPr/>
              </p:nvSpPr>
              <p:spPr>
                <a:xfrm>
                  <a:off x="1504602" y="2506034"/>
                  <a:ext cx="1886984" cy="76117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26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center: Point</a:t>
                  </a:r>
                </a:p>
                <a:p>
                  <a:pPr>
                    <a:lnSpc>
                      <a:spcPts val="26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radius: double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8D3D0EB-4A42-144A-9FB8-506BF82EE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71486" y="2440240"/>
                <a:ext cx="5004" cy="52777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riangle 29">
                <a:extLst>
                  <a:ext uri="{FF2B5EF4-FFF2-40B4-BE49-F238E27FC236}">
                    <a16:creationId xmlns:a16="http://schemas.microsoft.com/office/drawing/2014/main" id="{D037E792-EFA2-264F-8516-53D80E6FBD53}"/>
                  </a:ext>
                </a:extLst>
              </p:cNvPr>
              <p:cNvSpPr/>
              <p:nvPr/>
            </p:nvSpPr>
            <p:spPr>
              <a:xfrm rot="21567411">
                <a:off x="8122548" y="2175436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4AA7F0-9A2B-3F4E-BE53-5963ADE93DF3}"/>
                </a:ext>
              </a:extLst>
            </p:cNvPr>
            <p:cNvSpPr/>
            <p:nvPr/>
          </p:nvSpPr>
          <p:spPr>
            <a:xfrm>
              <a:off x="8528369" y="4785893"/>
              <a:ext cx="1863859" cy="1145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center: Point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radius: double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color: string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AC767E-CBAF-E541-BF4A-617DC1B349B4}"/>
              </a:ext>
            </a:extLst>
          </p:cNvPr>
          <p:cNvSpPr txBox="1"/>
          <p:nvPr/>
        </p:nvSpPr>
        <p:spPr>
          <a:xfrm>
            <a:off x="575742" y="4719517"/>
            <a:ext cx="7695744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Point &amp;p,  </a:t>
            </a:r>
            <a:r>
              <a:rPr lang="en-US" altLang="zh-CN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r, 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string &amp;c):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Circle(p, r), Colored(c) { }</a:t>
            </a:r>
          </a:p>
        </p:txBody>
      </p:sp>
    </p:spTree>
    <p:extLst>
      <p:ext uri="{BB962C8B-B14F-4D97-AF65-F5344CB8AC3E}">
        <p14:creationId xmlns:p14="http://schemas.microsoft.com/office/powerpoint/2010/main" val="1180397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Multiple inheritance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32D145-A456-9642-A8DF-6F5C6635C6B7}"/>
              </a:ext>
            </a:extLst>
          </p:cNvPr>
          <p:cNvGrpSpPr/>
          <p:nvPr/>
        </p:nvGrpSpPr>
        <p:grpSpPr>
          <a:xfrm>
            <a:off x="7376955" y="924287"/>
            <a:ext cx="3976845" cy="5116005"/>
            <a:chOff x="7376955" y="815105"/>
            <a:chExt cx="3976845" cy="511600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CC5D22E-DECD-7943-81CB-4112A27C4EF0}"/>
                </a:ext>
              </a:extLst>
            </p:cNvPr>
            <p:cNvGrpSpPr/>
            <p:nvPr/>
          </p:nvGrpSpPr>
          <p:grpSpPr>
            <a:xfrm>
              <a:off x="7376955" y="815105"/>
              <a:ext cx="3976845" cy="3952655"/>
              <a:chOff x="7376955" y="1677187"/>
              <a:chExt cx="3976845" cy="395265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88E281A-EE14-7043-BEF7-6587600F917A}"/>
                  </a:ext>
                </a:extLst>
              </p:cNvPr>
              <p:cNvGrpSpPr/>
              <p:nvPr/>
            </p:nvGrpSpPr>
            <p:grpSpPr>
              <a:xfrm>
                <a:off x="7376955" y="1677187"/>
                <a:ext cx="3976845" cy="3952655"/>
                <a:chOff x="6701931" y="678933"/>
                <a:chExt cx="3976845" cy="395265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6EA67BD-6A70-4B4D-9383-00BC9538EAAD}"/>
                    </a:ext>
                  </a:extLst>
                </p:cNvPr>
                <p:cNvSpPr/>
                <p:nvPr/>
              </p:nvSpPr>
              <p:spPr>
                <a:xfrm>
                  <a:off x="7853345" y="4170878"/>
                  <a:ext cx="1863859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 err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ColoredCircle</a:t>
                  </a:r>
                  <a:endPara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C94D127-F48F-FA45-9166-8AA5BABF2778}"/>
                    </a:ext>
                  </a:extLst>
                </p:cNvPr>
                <p:cNvGrpSpPr/>
                <p:nvPr/>
              </p:nvGrpSpPr>
              <p:grpSpPr>
                <a:xfrm>
                  <a:off x="8814917" y="2254237"/>
                  <a:ext cx="1863859" cy="924340"/>
                  <a:chOff x="1504601" y="2018050"/>
                  <a:chExt cx="1863859" cy="92434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6AFB890-9421-444B-B215-C0A46B20DBAA}"/>
                      </a:ext>
                    </a:extLst>
                  </p:cNvPr>
                  <p:cNvSpPr/>
                  <p:nvPr/>
                </p:nvSpPr>
                <p:spPr>
                  <a:xfrm>
                    <a:off x="1504601" y="2018050"/>
                    <a:ext cx="1863859" cy="46071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ts val="3000"/>
                      </a:lnSpc>
                    </a:pPr>
                    <a:r>
                      <a: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Colored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C754453-6B49-804E-98C7-50DCE6251500}"/>
                      </a:ext>
                    </a:extLst>
                  </p:cNvPr>
                  <p:cNvSpPr/>
                  <p:nvPr/>
                </p:nvSpPr>
                <p:spPr>
                  <a:xfrm>
                    <a:off x="1504601" y="2506034"/>
                    <a:ext cx="1863859" cy="43635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ts val="3000"/>
                      </a:lnSpc>
                    </a:pPr>
                    <a:r>
                      <a: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- color: string</a:t>
                    </a:r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21BB0CA-272B-0741-A1AB-BF91C141ECA7}"/>
                    </a:ext>
                  </a:extLst>
                </p:cNvPr>
                <p:cNvSpPr/>
                <p:nvPr/>
              </p:nvSpPr>
              <p:spPr>
                <a:xfrm>
                  <a:off x="6701931" y="678933"/>
                  <a:ext cx="1863859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Shape</a:t>
                  </a: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1CADF9EE-282F-6E4F-B038-3D1006A197F3}"/>
                    </a:ext>
                  </a:extLst>
                </p:cNvPr>
                <p:cNvGrpSpPr/>
                <p:nvPr/>
              </p:nvGrpSpPr>
              <p:grpSpPr>
                <a:xfrm rot="19726027">
                  <a:off x="7893088" y="3168577"/>
                  <a:ext cx="474405" cy="989640"/>
                  <a:chOff x="10080537" y="4368228"/>
                  <a:chExt cx="474405" cy="989640"/>
                </a:xfrm>
              </p:grpSpPr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AB266040-79B8-8742-A975-CCE6E49144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70441" flipH="1" flipV="1">
                    <a:off x="10080537" y="4709059"/>
                    <a:ext cx="474405" cy="648809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riangle 21">
                    <a:extLst>
                      <a:ext uri="{FF2B5EF4-FFF2-40B4-BE49-F238E27FC236}">
                        <a16:creationId xmlns:a16="http://schemas.microsoft.com/office/drawing/2014/main" id="{B00CA81E-F333-0F47-87A2-CCC571DDBE0E}"/>
                      </a:ext>
                    </a:extLst>
                  </p:cNvPr>
                  <p:cNvSpPr/>
                  <p:nvPr/>
                </p:nvSpPr>
                <p:spPr>
                  <a:xfrm>
                    <a:off x="10165340" y="4368228"/>
                    <a:ext cx="305497" cy="26336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68AC9F9-746B-0747-8E96-2BEE5E74DE84}"/>
                    </a:ext>
                  </a:extLst>
                </p:cNvPr>
                <p:cNvGrpSpPr/>
                <p:nvPr/>
              </p:nvGrpSpPr>
              <p:grpSpPr>
                <a:xfrm rot="1704925">
                  <a:off x="9139526" y="3168111"/>
                  <a:ext cx="474405" cy="989640"/>
                  <a:chOff x="10080537" y="4368228"/>
                  <a:chExt cx="474405" cy="989640"/>
                </a:xfrm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AEEEF51C-7E20-D742-9474-111ADC3352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170441" flipH="1" flipV="1">
                    <a:off x="10080537" y="4709059"/>
                    <a:ext cx="474405" cy="648809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w="lg" len="lg"/>
                    <a:tailEnd type="non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18255DBA-274D-B348-9273-094362EE29BA}"/>
                      </a:ext>
                    </a:extLst>
                  </p:cNvPr>
                  <p:cNvSpPr/>
                  <p:nvPr/>
                </p:nvSpPr>
                <p:spPr>
                  <a:xfrm>
                    <a:off x="10165340" y="4368228"/>
                    <a:ext cx="305497" cy="263360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7C7946B-A883-C443-849A-78C1F3C7EB04}"/>
                  </a:ext>
                </a:extLst>
              </p:cNvPr>
              <p:cNvGrpSpPr/>
              <p:nvPr/>
            </p:nvGrpSpPr>
            <p:grpSpPr>
              <a:xfrm>
                <a:off x="7376955" y="2973142"/>
                <a:ext cx="1886985" cy="1249158"/>
                <a:chOff x="1504601" y="2018050"/>
                <a:chExt cx="1886985" cy="1249158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AF5EC27-4E16-0A42-A7F2-47AE7D5BD7B7}"/>
                    </a:ext>
                  </a:extLst>
                </p:cNvPr>
                <p:cNvSpPr/>
                <p:nvPr/>
              </p:nvSpPr>
              <p:spPr>
                <a:xfrm>
                  <a:off x="1504601" y="2018050"/>
                  <a:ext cx="1886984" cy="460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Circle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9094783-6189-3546-A464-762B8A1A73DF}"/>
                    </a:ext>
                  </a:extLst>
                </p:cNvPr>
                <p:cNvSpPr/>
                <p:nvPr/>
              </p:nvSpPr>
              <p:spPr>
                <a:xfrm>
                  <a:off x="1504602" y="2506034"/>
                  <a:ext cx="1886984" cy="76117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ts val="26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center: Point</a:t>
                  </a:r>
                </a:p>
                <a:p>
                  <a:pPr>
                    <a:lnSpc>
                      <a:spcPts val="2600"/>
                    </a:lnSpc>
                  </a:pPr>
                  <a:r>
                    <a:rPr lang="en-US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 radius: double</a:t>
                  </a: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8D3D0EB-4A42-144A-9FB8-506BF82EE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71486" y="2440240"/>
                <a:ext cx="5004" cy="52777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riangle 29">
                <a:extLst>
                  <a:ext uri="{FF2B5EF4-FFF2-40B4-BE49-F238E27FC236}">
                    <a16:creationId xmlns:a16="http://schemas.microsoft.com/office/drawing/2014/main" id="{D037E792-EFA2-264F-8516-53D80E6FBD53}"/>
                  </a:ext>
                </a:extLst>
              </p:cNvPr>
              <p:cNvSpPr/>
              <p:nvPr/>
            </p:nvSpPr>
            <p:spPr>
              <a:xfrm rot="21567411">
                <a:off x="8122548" y="2175436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4AA7F0-9A2B-3F4E-BE53-5963ADE93DF3}"/>
                </a:ext>
              </a:extLst>
            </p:cNvPr>
            <p:cNvSpPr/>
            <p:nvPr/>
          </p:nvSpPr>
          <p:spPr>
            <a:xfrm>
              <a:off x="8528369" y="4785893"/>
              <a:ext cx="1863859" cy="1145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center: Point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radius: double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color: string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AC767E-CBAF-E541-BF4A-617DC1B349B4}"/>
              </a:ext>
            </a:extLst>
          </p:cNvPr>
          <p:cNvSpPr txBox="1"/>
          <p:nvPr/>
        </p:nvSpPr>
        <p:spPr>
          <a:xfrm>
            <a:off x="466558" y="1887564"/>
            <a:ext cx="6575211" cy="35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*cc =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Point(0,0), 2.0, “red”);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cc-&gt;area( ) &lt;&lt;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cc-&gt;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getColor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&lt;&lt;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endParaRPr lang="en-US" altLang="zh-CN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vector&lt;Shape*&gt; shapes;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shapes.push_back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(cc);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shapes[0]-&gt;area( ) &lt;&lt;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*p = 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dynamic_cast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ColoredCircle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*&gt;(shapes[0]);</a:t>
            </a:r>
          </a:p>
          <a:p>
            <a:pPr algn="just">
              <a:lnSpc>
                <a:spcPts val="3000"/>
              </a:lnSpc>
            </a:pP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p-&gt;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getColor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&lt;&lt;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CB1582-1D9E-8E43-97EF-D2B147C91144}"/>
              </a:ext>
            </a:extLst>
          </p:cNvPr>
          <p:cNvSpPr/>
          <p:nvPr/>
        </p:nvSpPr>
        <p:spPr>
          <a:xfrm>
            <a:off x="5240500" y="2541251"/>
            <a:ext cx="1276180" cy="818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12.5664</a:t>
            </a:r>
          </a:p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red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A737E-7C8A-2245-B975-0999408C891E}"/>
              </a:ext>
            </a:extLst>
          </p:cNvPr>
          <p:cNvSpPr/>
          <p:nvPr/>
        </p:nvSpPr>
        <p:spPr>
          <a:xfrm>
            <a:off x="5237551" y="5081323"/>
            <a:ext cx="1276180" cy="818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12.5664</a:t>
            </a:r>
          </a:p>
          <a:p>
            <a:pPr>
              <a:lnSpc>
                <a:spcPts val="3000"/>
              </a:lnSpc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1405878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diamond problem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518059-B6AD-2D49-AE66-F72ED307AE49}"/>
              </a:ext>
            </a:extLst>
          </p:cNvPr>
          <p:cNvGrpSpPr/>
          <p:nvPr/>
        </p:nvGrpSpPr>
        <p:grpSpPr>
          <a:xfrm>
            <a:off x="2231749" y="1827165"/>
            <a:ext cx="4062758" cy="4098391"/>
            <a:chOff x="4852119" y="1672715"/>
            <a:chExt cx="4062758" cy="4098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A67BD-6A70-4B4D-9383-00BC9538EAAD}"/>
                </a:ext>
              </a:extLst>
            </p:cNvPr>
            <p:cNvSpPr/>
            <p:nvPr/>
          </p:nvSpPr>
          <p:spPr>
            <a:xfrm>
              <a:off x="5976768" y="5389157"/>
              <a:ext cx="1863859" cy="3819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ADF9EE-282F-6E4F-B038-3D1006A197F3}"/>
                </a:ext>
              </a:extLst>
            </p:cNvPr>
            <p:cNvGrpSpPr/>
            <p:nvPr/>
          </p:nvGrpSpPr>
          <p:grpSpPr>
            <a:xfrm rot="19726027">
              <a:off x="6064388" y="4645031"/>
              <a:ext cx="305497" cy="744171"/>
              <a:chOff x="10165340" y="4368228"/>
              <a:chExt cx="305497" cy="74417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B266040-79B8-8742-A975-CCE6E4914467}"/>
                  </a:ext>
                </a:extLst>
              </p:cNvPr>
              <p:cNvCxnSpPr>
                <a:cxnSpLocks/>
              </p:cNvCxnSpPr>
              <p:nvPr/>
            </p:nvCxnSpPr>
            <p:spPr>
              <a:xfrm rot="1873973" flipH="1" flipV="1">
                <a:off x="10183346" y="4669155"/>
                <a:ext cx="268786" cy="44324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B00CA81E-F333-0F47-87A2-CCC571DDBE0E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8AC9F9-746B-0747-8E96-2BEE5E74DE84}"/>
                </a:ext>
              </a:extLst>
            </p:cNvPr>
            <p:cNvGrpSpPr/>
            <p:nvPr/>
          </p:nvGrpSpPr>
          <p:grpSpPr>
            <a:xfrm rot="1704925">
              <a:off x="7432024" y="4641695"/>
              <a:ext cx="305497" cy="747765"/>
              <a:chOff x="10165340" y="4368228"/>
              <a:chExt cx="305497" cy="74776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EEF51C-7E20-D742-9474-111ADC3352BC}"/>
                  </a:ext>
                </a:extLst>
              </p:cNvPr>
              <p:cNvCxnSpPr>
                <a:cxnSpLocks/>
              </p:cNvCxnSpPr>
              <p:nvPr/>
            </p:nvCxnSpPr>
            <p:spPr>
              <a:xfrm rot="19895075" flipV="1">
                <a:off x="10195097" y="4662641"/>
                <a:ext cx="245285" cy="453352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8255DBA-274D-B348-9273-094362EE29BA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F5EC27-4E16-0A42-A7F2-47AE7D5BD7B7}"/>
                </a:ext>
              </a:extLst>
            </p:cNvPr>
            <p:cNvSpPr/>
            <p:nvPr/>
          </p:nvSpPr>
          <p:spPr>
            <a:xfrm>
              <a:off x="4852119" y="3533909"/>
              <a:ext cx="1875421" cy="360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C6FC95-A777-7B43-9ABF-81AE799840A5}"/>
                </a:ext>
              </a:extLst>
            </p:cNvPr>
            <p:cNvGrpSpPr/>
            <p:nvPr/>
          </p:nvGrpSpPr>
          <p:grpSpPr>
            <a:xfrm>
              <a:off x="5921304" y="1672715"/>
              <a:ext cx="1863859" cy="1132947"/>
              <a:chOff x="5362619" y="1725990"/>
              <a:chExt cx="1863859" cy="113294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1BB0CA-272B-0741-A1AB-BF91C141ECA7}"/>
                  </a:ext>
                </a:extLst>
              </p:cNvPr>
              <p:cNvSpPr/>
              <p:nvPr/>
            </p:nvSpPr>
            <p:spPr>
              <a:xfrm>
                <a:off x="5362619" y="1725990"/>
                <a:ext cx="1863859" cy="3536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1E3E419-BB07-744E-9A21-CD8BBE9402FD}"/>
                  </a:ext>
                </a:extLst>
              </p:cNvPr>
              <p:cNvSpPr/>
              <p:nvPr/>
            </p:nvSpPr>
            <p:spPr>
              <a:xfrm>
                <a:off x="5362619" y="2097763"/>
                <a:ext cx="1863859" cy="7611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name: string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ID: string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1C4441-61D2-A547-B6DF-ED59DB240F24}"/>
                </a:ext>
              </a:extLst>
            </p:cNvPr>
            <p:cNvSpPr/>
            <p:nvPr/>
          </p:nvSpPr>
          <p:spPr>
            <a:xfrm>
              <a:off x="4863681" y="3914622"/>
              <a:ext cx="1863859" cy="7611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name: string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ID: string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E60E394-52CF-4042-90BE-65180E0FD430}"/>
                </a:ext>
              </a:extLst>
            </p:cNvPr>
            <p:cNvGrpSpPr/>
            <p:nvPr/>
          </p:nvGrpSpPr>
          <p:grpSpPr>
            <a:xfrm>
              <a:off x="7051018" y="3533909"/>
              <a:ext cx="1863859" cy="1150115"/>
              <a:chOff x="6436869" y="3138124"/>
              <a:chExt cx="1863859" cy="115011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FB890-9421-444B-B215-C0A46B20DBAA}"/>
                  </a:ext>
                </a:extLst>
              </p:cNvPr>
              <p:cNvSpPr/>
              <p:nvPr/>
            </p:nvSpPr>
            <p:spPr>
              <a:xfrm>
                <a:off x="6436869" y="3138124"/>
                <a:ext cx="1863859" cy="35363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Teacher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68658F4-ED3C-A443-988A-0AB411BE372F}"/>
                  </a:ext>
                </a:extLst>
              </p:cNvPr>
              <p:cNvSpPr/>
              <p:nvPr/>
            </p:nvSpPr>
            <p:spPr>
              <a:xfrm>
                <a:off x="6436869" y="3527065"/>
                <a:ext cx="1863859" cy="7611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name: string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ID: string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CEF29-F10D-124C-9B95-260F6BD8AB96}"/>
                </a:ext>
              </a:extLst>
            </p:cNvPr>
            <p:cNvGrpSpPr/>
            <p:nvPr/>
          </p:nvGrpSpPr>
          <p:grpSpPr>
            <a:xfrm rot="19726027">
              <a:off x="7283178" y="2793856"/>
              <a:ext cx="305497" cy="744171"/>
              <a:chOff x="10165340" y="4368228"/>
              <a:chExt cx="305497" cy="74417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5D02B43-4CCA-6742-BD41-F3520FC1B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73973" flipH="1" flipV="1">
                <a:off x="10183346" y="4669155"/>
                <a:ext cx="268786" cy="44324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E6D6301-A30A-FE49-A2C2-70BCE8D653FF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DBD62DC-C6A4-5842-9697-AC85DB23F6E6}"/>
                </a:ext>
              </a:extLst>
            </p:cNvPr>
            <p:cNvGrpSpPr/>
            <p:nvPr/>
          </p:nvGrpSpPr>
          <p:grpSpPr>
            <a:xfrm rot="1704925">
              <a:off x="6027104" y="2800516"/>
              <a:ext cx="305497" cy="747765"/>
              <a:chOff x="10165340" y="4368228"/>
              <a:chExt cx="305497" cy="747765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6EC3A82-3CDF-7243-8A06-5DD4EE26258F}"/>
                  </a:ext>
                </a:extLst>
              </p:cNvPr>
              <p:cNvCxnSpPr>
                <a:cxnSpLocks/>
              </p:cNvCxnSpPr>
              <p:nvPr/>
            </p:nvCxnSpPr>
            <p:spPr>
              <a:xfrm rot="19895075" flipV="1">
                <a:off x="10195097" y="4662641"/>
                <a:ext cx="245285" cy="453352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A24DD3BD-1AAE-8B48-84F9-CD14913D81A1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FAE6EAD-3C70-6743-BBF4-13E50CA2786A}"/>
              </a:ext>
            </a:extLst>
          </p:cNvPr>
          <p:cNvSpPr txBox="1"/>
          <p:nvPr/>
        </p:nvSpPr>
        <p:spPr>
          <a:xfrm>
            <a:off x="5487128" y="5506915"/>
            <a:ext cx="4200581" cy="41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只需要一组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name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ja-JP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ID</a:t>
            </a:r>
            <a:r>
              <a:rPr lang="ja-JP" altLang="en-US" sz="20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作为成员变量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13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diamond problem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518059-B6AD-2D49-AE66-F72ED307AE49}"/>
              </a:ext>
            </a:extLst>
          </p:cNvPr>
          <p:cNvGrpSpPr/>
          <p:nvPr/>
        </p:nvGrpSpPr>
        <p:grpSpPr>
          <a:xfrm>
            <a:off x="1303701" y="1840812"/>
            <a:ext cx="4062758" cy="4098391"/>
            <a:chOff x="4852119" y="1672715"/>
            <a:chExt cx="4062758" cy="4098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A67BD-6A70-4B4D-9383-00BC9538EAAD}"/>
                </a:ext>
              </a:extLst>
            </p:cNvPr>
            <p:cNvSpPr/>
            <p:nvPr/>
          </p:nvSpPr>
          <p:spPr>
            <a:xfrm>
              <a:off x="5976768" y="5389157"/>
              <a:ext cx="1863859" cy="38194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ADF9EE-282F-6E4F-B038-3D1006A197F3}"/>
                </a:ext>
              </a:extLst>
            </p:cNvPr>
            <p:cNvGrpSpPr/>
            <p:nvPr/>
          </p:nvGrpSpPr>
          <p:grpSpPr>
            <a:xfrm rot="19726027">
              <a:off x="6064388" y="4645031"/>
              <a:ext cx="305497" cy="744171"/>
              <a:chOff x="10165340" y="4368228"/>
              <a:chExt cx="305497" cy="74417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B266040-79B8-8742-A975-CCE6E4914467}"/>
                  </a:ext>
                </a:extLst>
              </p:cNvPr>
              <p:cNvCxnSpPr>
                <a:cxnSpLocks/>
              </p:cNvCxnSpPr>
              <p:nvPr/>
            </p:nvCxnSpPr>
            <p:spPr>
              <a:xfrm rot="1873973" flipH="1" flipV="1">
                <a:off x="10183346" y="4669155"/>
                <a:ext cx="268786" cy="44324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B00CA81E-F333-0F47-87A2-CCC571DDBE0E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8AC9F9-746B-0747-8E96-2BEE5E74DE84}"/>
                </a:ext>
              </a:extLst>
            </p:cNvPr>
            <p:cNvGrpSpPr/>
            <p:nvPr/>
          </p:nvGrpSpPr>
          <p:grpSpPr>
            <a:xfrm rot="1704925">
              <a:off x="7432024" y="4641695"/>
              <a:ext cx="305497" cy="747765"/>
              <a:chOff x="10165340" y="4368228"/>
              <a:chExt cx="305497" cy="74776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EEEF51C-7E20-D742-9474-111ADC3352BC}"/>
                  </a:ext>
                </a:extLst>
              </p:cNvPr>
              <p:cNvCxnSpPr>
                <a:cxnSpLocks/>
              </p:cNvCxnSpPr>
              <p:nvPr/>
            </p:nvCxnSpPr>
            <p:spPr>
              <a:xfrm rot="19895075" flipV="1">
                <a:off x="10195097" y="4662641"/>
                <a:ext cx="245285" cy="453352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8255DBA-274D-B348-9273-094362EE29BA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F5EC27-4E16-0A42-A7F2-47AE7D5BD7B7}"/>
                </a:ext>
              </a:extLst>
            </p:cNvPr>
            <p:cNvSpPr/>
            <p:nvPr/>
          </p:nvSpPr>
          <p:spPr>
            <a:xfrm>
              <a:off x="4852119" y="3533909"/>
              <a:ext cx="1875421" cy="360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C6FC95-A777-7B43-9ABF-81AE799840A5}"/>
                </a:ext>
              </a:extLst>
            </p:cNvPr>
            <p:cNvGrpSpPr/>
            <p:nvPr/>
          </p:nvGrpSpPr>
          <p:grpSpPr>
            <a:xfrm>
              <a:off x="5921304" y="1672715"/>
              <a:ext cx="1863859" cy="1132947"/>
              <a:chOff x="5362619" y="1725990"/>
              <a:chExt cx="1863859" cy="113294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21BB0CA-272B-0741-A1AB-BF91C141ECA7}"/>
                  </a:ext>
                </a:extLst>
              </p:cNvPr>
              <p:cNvSpPr/>
              <p:nvPr/>
            </p:nvSpPr>
            <p:spPr>
              <a:xfrm>
                <a:off x="5362619" y="1725990"/>
                <a:ext cx="1863859" cy="3536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Person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1E3E419-BB07-744E-9A21-CD8BBE9402FD}"/>
                  </a:ext>
                </a:extLst>
              </p:cNvPr>
              <p:cNvSpPr/>
              <p:nvPr/>
            </p:nvSpPr>
            <p:spPr>
              <a:xfrm>
                <a:off x="5362619" y="2097763"/>
                <a:ext cx="1863859" cy="7611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name: string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ID: string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1C4441-61D2-A547-B6DF-ED59DB240F24}"/>
                </a:ext>
              </a:extLst>
            </p:cNvPr>
            <p:cNvSpPr/>
            <p:nvPr/>
          </p:nvSpPr>
          <p:spPr>
            <a:xfrm>
              <a:off x="4863681" y="3914622"/>
              <a:ext cx="1863859" cy="7611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name: string</a:t>
              </a:r>
            </a:p>
            <a:p>
              <a:pPr>
                <a:lnSpc>
                  <a:spcPts val="2600"/>
                </a:lnSpc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ID: string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E60E394-52CF-4042-90BE-65180E0FD430}"/>
                </a:ext>
              </a:extLst>
            </p:cNvPr>
            <p:cNvGrpSpPr/>
            <p:nvPr/>
          </p:nvGrpSpPr>
          <p:grpSpPr>
            <a:xfrm>
              <a:off x="7051018" y="3533909"/>
              <a:ext cx="1863859" cy="1150115"/>
              <a:chOff x="6436869" y="3138124"/>
              <a:chExt cx="1863859" cy="115011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FB890-9421-444B-B215-C0A46B20DBAA}"/>
                  </a:ext>
                </a:extLst>
              </p:cNvPr>
              <p:cNvSpPr/>
              <p:nvPr/>
            </p:nvSpPr>
            <p:spPr>
              <a:xfrm>
                <a:off x="6436869" y="3138124"/>
                <a:ext cx="1863859" cy="35363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Teacher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68658F4-ED3C-A443-988A-0AB411BE372F}"/>
                  </a:ext>
                </a:extLst>
              </p:cNvPr>
              <p:cNvSpPr/>
              <p:nvPr/>
            </p:nvSpPr>
            <p:spPr>
              <a:xfrm>
                <a:off x="6436869" y="3527065"/>
                <a:ext cx="1863859" cy="76117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name: string</a:t>
                </a:r>
              </a:p>
              <a:p>
                <a:pPr>
                  <a:lnSpc>
                    <a:spcPts val="2600"/>
                  </a:lnSpc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ID: string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CCEF29-F10D-124C-9B95-260F6BD8AB96}"/>
                </a:ext>
              </a:extLst>
            </p:cNvPr>
            <p:cNvGrpSpPr/>
            <p:nvPr/>
          </p:nvGrpSpPr>
          <p:grpSpPr>
            <a:xfrm rot="19726027">
              <a:off x="7283178" y="2793856"/>
              <a:ext cx="305497" cy="744171"/>
              <a:chOff x="10165340" y="4368228"/>
              <a:chExt cx="305497" cy="74417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5D02B43-4CCA-6742-BD41-F3520FC1B500}"/>
                  </a:ext>
                </a:extLst>
              </p:cNvPr>
              <p:cNvCxnSpPr>
                <a:cxnSpLocks/>
              </p:cNvCxnSpPr>
              <p:nvPr/>
            </p:nvCxnSpPr>
            <p:spPr>
              <a:xfrm rot="1873973" flipH="1" flipV="1">
                <a:off x="10183346" y="4669155"/>
                <a:ext cx="268786" cy="44324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riangle 44">
                <a:extLst>
                  <a:ext uri="{FF2B5EF4-FFF2-40B4-BE49-F238E27FC236}">
                    <a16:creationId xmlns:a16="http://schemas.microsoft.com/office/drawing/2014/main" id="{7E6D6301-A30A-FE49-A2C2-70BCE8D653FF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DBD62DC-C6A4-5842-9697-AC85DB23F6E6}"/>
                </a:ext>
              </a:extLst>
            </p:cNvPr>
            <p:cNvGrpSpPr/>
            <p:nvPr/>
          </p:nvGrpSpPr>
          <p:grpSpPr>
            <a:xfrm rot="1704925">
              <a:off x="6027104" y="2800516"/>
              <a:ext cx="305497" cy="747765"/>
              <a:chOff x="10165340" y="4368228"/>
              <a:chExt cx="305497" cy="747765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6EC3A82-3CDF-7243-8A06-5DD4EE26258F}"/>
                  </a:ext>
                </a:extLst>
              </p:cNvPr>
              <p:cNvCxnSpPr>
                <a:cxnSpLocks/>
              </p:cNvCxnSpPr>
              <p:nvPr/>
            </p:nvCxnSpPr>
            <p:spPr>
              <a:xfrm rot="19895075" flipV="1">
                <a:off x="10195097" y="4662641"/>
                <a:ext cx="245285" cy="453352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A24DD3BD-1AAE-8B48-84F9-CD14913D81A1}"/>
                  </a:ext>
                </a:extLst>
              </p:cNvPr>
              <p:cNvSpPr/>
              <p:nvPr/>
            </p:nvSpPr>
            <p:spPr>
              <a:xfrm>
                <a:off x="10165340" y="4368228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D32A9-038C-7447-A46C-3403C69F02C7}"/>
              </a:ext>
            </a:extLst>
          </p:cNvPr>
          <p:cNvSpPr/>
          <p:nvPr/>
        </p:nvSpPr>
        <p:spPr>
          <a:xfrm>
            <a:off x="6126106" y="1868108"/>
            <a:ext cx="2178688" cy="1972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Person {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name;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ID;</a:t>
            </a:r>
          </a:p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1E2884-9383-C043-AE98-3C23C813C0C1}"/>
              </a:ext>
            </a:extLst>
          </p:cNvPr>
          <p:cNvSpPr/>
          <p:nvPr/>
        </p:nvSpPr>
        <p:spPr>
          <a:xfrm>
            <a:off x="6091679" y="4029789"/>
            <a:ext cx="4369461" cy="4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Student: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Person { };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0597AD-B1B7-3F4E-B2E3-412A94F9D6C2}"/>
              </a:ext>
            </a:extLst>
          </p:cNvPr>
          <p:cNvSpPr/>
          <p:nvPr/>
        </p:nvSpPr>
        <p:spPr>
          <a:xfrm>
            <a:off x="6098810" y="4596217"/>
            <a:ext cx="4369461" cy="4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Teacher: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 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Person { };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437F9-480B-C14B-9ACB-BB83ED1692FE}"/>
              </a:ext>
            </a:extLst>
          </p:cNvPr>
          <p:cNvSpPr/>
          <p:nvPr/>
        </p:nvSpPr>
        <p:spPr>
          <a:xfrm>
            <a:off x="6112458" y="5162589"/>
            <a:ext cx="4852512" cy="4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TA: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Student,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 Teacher { };</a:t>
            </a:r>
          </a:p>
        </p:txBody>
      </p:sp>
    </p:spTree>
    <p:extLst>
      <p:ext uri="{BB962C8B-B14F-4D97-AF65-F5344CB8AC3E}">
        <p14:creationId xmlns:p14="http://schemas.microsoft.com/office/powerpoint/2010/main" val="35171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lectures (?)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838200" y="1813520"/>
            <a:ext cx="943856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 &amp; generic programming (C++ Primer,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AD9D7-FCD8-F64F-87E6-070035564690}"/>
              </a:ext>
            </a:extLst>
          </p:cNvPr>
          <p:cNvSpPr txBox="1"/>
          <p:nvPr/>
        </p:nvSpPr>
        <p:spPr>
          <a:xfrm>
            <a:off x="1995108" y="2483641"/>
            <a:ext cx="2030982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vector&lt;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&gt;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ints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endParaRPr lang="en-US" altLang="zh-CN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8D81D-4224-914F-AF91-C690BF71DE0E}"/>
              </a:ext>
            </a:extLst>
          </p:cNvPr>
          <p:cNvSpPr txBox="1"/>
          <p:nvPr/>
        </p:nvSpPr>
        <p:spPr>
          <a:xfrm>
            <a:off x="1995108" y="2887197"/>
            <a:ext cx="3272928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vector&lt;Shape*&gt; shapes;</a:t>
            </a:r>
            <a:endParaRPr lang="en-US" altLang="zh-CN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C349F-7045-EB40-9D82-AD08D11BDDC4}"/>
              </a:ext>
            </a:extLst>
          </p:cNvPr>
          <p:cNvSpPr txBox="1"/>
          <p:nvPr/>
        </p:nvSpPr>
        <p:spPr>
          <a:xfrm>
            <a:off x="1995108" y="3279577"/>
            <a:ext cx="6616630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zh-CN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template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</a:t>
            </a:r>
            <a:r>
              <a:rPr lang="en-US" altLang="zh-CN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typename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T&gt; </a:t>
            </a:r>
            <a:r>
              <a:rPr lang="en-US" altLang="zh-CN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mySort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(T *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arr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altLang="zh-CN" b="1" dirty="0">
                <a:latin typeface="Cambria" panose="02040503050406030204" pitchFamily="18" charset="0"/>
                <a:cs typeface="Times New Roman" panose="02020603050405020304" pitchFamily="18" charset="0"/>
              </a:rPr>
              <a:t> n) { … 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1C025-C353-FD41-B087-202DC81AEAB0}"/>
              </a:ext>
            </a:extLst>
          </p:cNvPr>
          <p:cNvSpPr/>
          <p:nvPr/>
        </p:nvSpPr>
        <p:spPr>
          <a:xfrm>
            <a:off x="838200" y="4064964"/>
            <a:ext cx="943856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 library (C++ Primer,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6055A-1258-B24D-8F48-AF41F204BD97}"/>
              </a:ext>
            </a:extLst>
          </p:cNvPr>
          <p:cNvSpPr txBox="1"/>
          <p:nvPr/>
        </p:nvSpPr>
        <p:spPr>
          <a:xfrm>
            <a:off x="1995108" y="4698445"/>
            <a:ext cx="2030982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fstream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sstream</a:t>
            </a:r>
            <a:endParaRPr lang="en-US" altLang="zh-CN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9EB-5275-8E47-A131-CFB625F0B823}"/>
              </a:ext>
            </a:extLst>
          </p:cNvPr>
          <p:cNvSpPr txBox="1"/>
          <p:nvPr/>
        </p:nvSpPr>
        <p:spPr>
          <a:xfrm>
            <a:off x="1995108" y="5139618"/>
            <a:ext cx="7490086" cy="43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from / writing to binary files, </a:t>
            </a:r>
            <a:r>
              <a:rPr lang="en-US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reinterpret_cast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89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lectures (?)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838200" y="1813520"/>
            <a:ext cx="9438564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STL containers (C++ Primer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 &amp; 11;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cplusplus.com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AD9D7-FCD8-F64F-87E6-070035564690}"/>
              </a:ext>
            </a:extLst>
          </p:cNvPr>
          <p:cNvSpPr txBox="1"/>
          <p:nvPr/>
        </p:nvSpPr>
        <p:spPr>
          <a:xfrm>
            <a:off x="2322654" y="2620120"/>
            <a:ext cx="2863495" cy="235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vector</a:t>
            </a:r>
          </a:p>
          <a:p>
            <a:pPr algn="just">
              <a:lnSpc>
                <a:spcPts val="3000"/>
              </a:lnSpc>
            </a:pP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list</a:t>
            </a:r>
          </a:p>
          <a:p>
            <a:pPr algn="just">
              <a:lnSpc>
                <a:spcPts val="3000"/>
              </a:lnSpc>
            </a:pP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queue</a:t>
            </a:r>
          </a:p>
          <a:p>
            <a:pPr algn="just">
              <a:lnSpc>
                <a:spcPts val="3000"/>
              </a:lnSpc>
            </a:pP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map</a:t>
            </a:r>
          </a:p>
          <a:p>
            <a:pPr algn="just">
              <a:lnSpc>
                <a:spcPts val="3000"/>
              </a:lnSpc>
            </a:pPr>
            <a:r>
              <a:rPr lang="en-US" altLang="zh-CN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unordered_map</a:t>
            </a:r>
            <a:endParaRPr lang="en-US" altLang="zh-CN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</a:pPr>
            <a:r>
              <a:rPr lang="en-US" altLang="zh-CN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81932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OOP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8449D-0EFD-014D-8499-9DC4447523FE}"/>
              </a:ext>
            </a:extLst>
          </p:cNvPr>
          <p:cNvSpPr txBox="1"/>
          <p:nvPr/>
        </p:nvSpPr>
        <p:spPr>
          <a:xfrm>
            <a:off x="838200" y="1620888"/>
            <a:ext cx="10715368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key ideas in OOP are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abstraction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binding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556B3-7C11-1F4B-B8EE-46780385C564}"/>
              </a:ext>
            </a:extLst>
          </p:cNvPr>
          <p:cNvSpPr txBox="1"/>
          <p:nvPr/>
        </p:nvSpPr>
        <p:spPr>
          <a:xfrm>
            <a:off x="1321888" y="2346295"/>
            <a:ext cx="9781905" cy="53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binding 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动态绑定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在运行时才决定运行哪一段代码</a:t>
            </a:r>
            <a:endParaRPr lang="en-US" sz="22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B0591-B66A-3042-ABC2-0630F8B38194}"/>
              </a:ext>
            </a:extLst>
          </p:cNvPr>
          <p:cNvGrpSpPr/>
          <p:nvPr/>
        </p:nvGrpSpPr>
        <p:grpSpPr>
          <a:xfrm>
            <a:off x="2862134" y="3153909"/>
            <a:ext cx="5338701" cy="2915613"/>
            <a:chOff x="2976161" y="3128310"/>
            <a:chExt cx="5338701" cy="2915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FD69FC-21C1-BF48-9270-E3771124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540" r="77326" b="6176"/>
            <a:stretch/>
          </p:blipFill>
          <p:spPr>
            <a:xfrm>
              <a:off x="4754881" y="3807169"/>
              <a:ext cx="1750422" cy="195624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2A7798-EC04-8D43-9FFF-B93F11B65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98" r="54673" b="4804"/>
            <a:stretch/>
          </p:blipFill>
          <p:spPr>
            <a:xfrm>
              <a:off x="6675117" y="3128310"/>
              <a:ext cx="1639745" cy="10083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0131E0-4453-A542-84E2-CF7A2DFF7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61" b="1464"/>
            <a:stretch/>
          </p:blipFill>
          <p:spPr>
            <a:xfrm>
              <a:off x="2976161" y="4750752"/>
              <a:ext cx="1685106" cy="127412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999389-CFBF-EF4D-B4B9-8267887A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303" y="4582885"/>
              <a:ext cx="1461038" cy="146103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37B843-EE00-AF40-8F94-5A4618D7F3CB}"/>
              </a:ext>
            </a:extLst>
          </p:cNvPr>
          <p:cNvSpPr txBox="1"/>
          <p:nvPr/>
        </p:nvSpPr>
        <p:spPr>
          <a:xfrm>
            <a:off x="8313499" y="3306656"/>
            <a:ext cx="2809344" cy="50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Bike::go( ) { </a:t>
            </a:r>
            <a:r>
              <a:rPr lang="ja-JP" altLang="en-US" sz="20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步行</a:t>
            </a:r>
            <a:r>
              <a:rPr lang="en-US" altLang="ja-JP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4A638-E341-AA4E-BD68-1C42C5B85232}"/>
              </a:ext>
            </a:extLst>
          </p:cNvPr>
          <p:cNvSpPr txBox="1"/>
          <p:nvPr/>
        </p:nvSpPr>
        <p:spPr>
          <a:xfrm>
            <a:off x="8141698" y="4505806"/>
            <a:ext cx="2742837" cy="14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MotorBike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::go( ) { 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ja-JP" altLang="en-US" sz="20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转动车把手</a:t>
            </a:r>
            <a:r>
              <a:rPr lang="en-US" altLang="ja-JP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815C1-8C09-DD49-BB56-213D25D043F3}"/>
              </a:ext>
            </a:extLst>
          </p:cNvPr>
          <p:cNvSpPr txBox="1"/>
          <p:nvPr/>
        </p:nvSpPr>
        <p:spPr>
          <a:xfrm>
            <a:off x="663085" y="4238477"/>
            <a:ext cx="4073694" cy="49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PedalBike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::go( ) { </a:t>
            </a:r>
            <a:r>
              <a:rPr lang="zh-CN" altLang="en-US" sz="2000" b="1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ja-JP" altLang="en-US" sz="20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踩脚踏板</a:t>
            </a:r>
            <a:r>
              <a:rPr lang="en-US" altLang="ja-JP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5028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derived classes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42398-BD7F-CC45-B400-CB95E01B10CC}"/>
                  </a:ext>
                </a:extLst>
              </p:cNvPr>
              <p:cNvSpPr txBox="1"/>
              <p:nvPr/>
            </p:nvSpPr>
            <p:spPr>
              <a:xfrm>
                <a:off x="1028700" y="2108911"/>
                <a:ext cx="9867900" cy="1043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设计一个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Quote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类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包含书的</a:t>
                </a:r>
                <a:r>
                  <a:rPr lang="en-US" altLang="ja-JP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price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要求实现</a:t>
                </a:r>
                <a:r>
                  <a:rPr lang="en-US" altLang="ja-JP" sz="2200" b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函数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用于获取书的</a:t>
                </a:r>
                <a:r>
                  <a:rPr lang="en-US" altLang="ja-JP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并实现</a:t>
                </a:r>
                <a:r>
                  <a:rPr lang="en-US" altLang="ja-JP" sz="22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net_price</a:t>
                </a:r>
                <a:r>
                  <a:rPr lang="ja-JP" altLang="en-US" sz="2200" b="1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返回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本书的总价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42398-BD7F-CC45-B400-CB95E01B1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08911"/>
                <a:ext cx="9867900" cy="1043684"/>
              </a:xfrm>
              <a:prstGeom prst="rect">
                <a:avLst/>
              </a:prstGeom>
              <a:blipFill>
                <a:blip r:embed="rId2"/>
                <a:stretch>
                  <a:fillRect l="-771" r="-771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B9E6D8-9215-1E4E-9047-A55028F354DD}"/>
                  </a:ext>
                </a:extLst>
              </p:cNvPr>
              <p:cNvSpPr txBox="1"/>
              <p:nvPr/>
            </p:nvSpPr>
            <p:spPr>
              <a:xfrm>
                <a:off x="1028700" y="3516226"/>
                <a:ext cx="9867900" cy="206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另外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设计一个</a:t>
                </a:r>
                <a:r>
                  <a:rPr lang="en-US" altLang="ja-JP" sz="2200" b="1" dirty="0" err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Bulk_</a:t>
                </a:r>
                <a:r>
                  <a:rPr lang="en-US" altLang="zh-CN" sz="2200" b="1" dirty="0" err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quote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类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，其中也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包含书的</a:t>
                </a:r>
                <a:r>
                  <a:rPr lang="en-US" altLang="ja-JP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200" b="1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price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，也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要求实现</a:t>
                </a:r>
                <a:r>
                  <a:rPr lang="en-US" altLang="ja-JP" sz="2200" b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ja-JP" altLang="en-US" sz="2200" b="1">
                    <a:solidFill>
                      <a:srgbClr val="00B05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函数</a:t>
                </a:r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用于获取书的</a:t>
                </a:r>
                <a:r>
                  <a:rPr lang="en-US" altLang="ja-JP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ISBN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以及</a:t>
                </a:r>
                <a:r>
                  <a:rPr lang="en-US" altLang="ja-JP" sz="22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net_price</a:t>
                </a:r>
                <a:r>
                  <a:rPr lang="ja-JP" altLang="en-US" sz="2200" b="1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用于计算</a:t>
                </a:r>
                <a14:m>
                  <m:oMath xmlns:m="http://schemas.openxmlformats.org/officeDocument/2006/math">
                    <m:r>
                      <a:rPr lang="en-US" altLang="ja-JP" sz="22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ja-JP" altLang="en-US" sz="2200" b="1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本书的总价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，但在计算总价时，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当购买数量不小于某个最低数量</a:t>
                </a:r>
                <a:r>
                  <a:rPr lang="en-US" altLang="zh-CN" sz="2200" b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min_qty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时，可以按折扣率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discount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打折</a:t>
                </a:r>
                <a:r>
                  <a:rPr lang="zh-CN" altLang="en-US" sz="22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B9E6D8-9215-1E4E-9047-A55028F35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516226"/>
                <a:ext cx="9867900" cy="2062809"/>
              </a:xfrm>
              <a:prstGeom prst="rect">
                <a:avLst/>
              </a:prstGeom>
              <a:blipFill>
                <a:blip r:embed="rId3"/>
                <a:stretch>
                  <a:fillRect l="-771" r="-771" b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18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derived classes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D346B-50D9-DF46-95F2-D2F0D158058C}"/>
              </a:ext>
            </a:extLst>
          </p:cNvPr>
          <p:cNvSpPr txBox="1"/>
          <p:nvPr/>
        </p:nvSpPr>
        <p:spPr>
          <a:xfrm>
            <a:off x="838198" y="1690688"/>
            <a:ext cx="4386943" cy="364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~Quote(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price;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FCC3F-5194-9E4B-84E0-7A3448B2FAF5}"/>
              </a:ext>
            </a:extLst>
          </p:cNvPr>
          <p:cNvSpPr txBox="1"/>
          <p:nvPr/>
        </p:nvSpPr>
        <p:spPr>
          <a:xfrm>
            <a:off x="6884126" y="1690688"/>
            <a:ext cx="4297680" cy="436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~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price;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discount;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803ECD-5950-A143-834F-406F6DF3C00C}"/>
              </a:ext>
            </a:extLst>
          </p:cNvPr>
          <p:cNvCxnSpPr>
            <a:cxnSpLocks/>
          </p:cNvCxnSpPr>
          <p:nvPr/>
        </p:nvCxnSpPr>
        <p:spPr>
          <a:xfrm>
            <a:off x="5800997" y="1979991"/>
            <a:ext cx="0" cy="407753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4663C1-03D6-534A-95CD-33A4496D9EB0}"/>
              </a:ext>
            </a:extLst>
          </p:cNvPr>
          <p:cNvSpPr txBox="1"/>
          <p:nvPr/>
        </p:nvSpPr>
        <p:spPr>
          <a:xfrm>
            <a:off x="4194810" y="4077167"/>
            <a:ext cx="2636519" cy="15515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有大量的重复代码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重复在哪里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？）</a:t>
            </a:r>
            <a:endParaRPr lang="en-US" altLang="ja-JP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ja-JP" altLang="en-US" sz="2200" b="1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怎么办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altLang="zh-CN" sz="2200" b="1" dirty="0">
              <a:solidFill>
                <a:srgbClr val="C0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8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derived classes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D346B-50D9-DF46-95F2-D2F0D158058C}"/>
              </a:ext>
            </a:extLst>
          </p:cNvPr>
          <p:cNvSpPr txBox="1"/>
          <p:nvPr/>
        </p:nvSpPr>
        <p:spPr>
          <a:xfrm>
            <a:off x="667294" y="1979991"/>
            <a:ext cx="5600156" cy="400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Quote 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~Quote(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isbn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string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bookNo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protected</a:t>
            </a:r>
            <a:r>
              <a:rPr lang="en-US" sz="16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price;</a:t>
            </a:r>
            <a:endParaRPr lang="en-US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FCC3F-5194-9E4B-84E0-7A3448B2FAF5}"/>
              </a:ext>
            </a:extLst>
          </p:cNvPr>
          <p:cNvSpPr txBox="1"/>
          <p:nvPr/>
        </p:nvSpPr>
        <p:spPr>
          <a:xfrm>
            <a:off x="6314803" y="1978782"/>
            <a:ext cx="5257800" cy="328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 Quote</a:t>
            </a:r>
            <a:r>
              <a:rPr lang="en-US" sz="1900" b="1" dirty="0">
                <a:solidFill>
                  <a:srgbClr val="C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{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~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Bulk_quote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b="1" dirty="0">
                <a:solidFill>
                  <a:srgbClr val="FF93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virtual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net_price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const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US" altLang="zh-CN" sz="19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size_t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min_qty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9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double</a:t>
            </a: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 discount;</a:t>
            </a:r>
          </a:p>
          <a:p>
            <a:pPr algn="just">
              <a:lnSpc>
                <a:spcPts val="2800"/>
              </a:lnSpc>
            </a:pPr>
            <a:r>
              <a:rPr lang="en-US" sz="19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803ECD-5950-A143-834F-406F6DF3C00C}"/>
              </a:ext>
            </a:extLst>
          </p:cNvPr>
          <p:cNvCxnSpPr>
            <a:cxnSpLocks/>
          </p:cNvCxnSpPr>
          <p:nvPr/>
        </p:nvCxnSpPr>
        <p:spPr>
          <a:xfrm>
            <a:off x="5972447" y="1979991"/>
            <a:ext cx="0" cy="407753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6D2835-94A8-B14D-B337-C4A7B05D2A61}"/>
              </a:ext>
            </a:extLst>
          </p:cNvPr>
          <p:cNvSpPr txBox="1"/>
          <p:nvPr/>
        </p:nvSpPr>
        <p:spPr>
          <a:xfrm>
            <a:off x="8943703" y="1421030"/>
            <a:ext cx="1461407" cy="539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公有继承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ED176-DE3B-344D-BCB0-89AEADE45AA7}"/>
              </a:ext>
            </a:extLst>
          </p:cNvPr>
          <p:cNvSpPr txBox="1"/>
          <p:nvPr/>
        </p:nvSpPr>
        <p:spPr>
          <a:xfrm>
            <a:off x="2981053" y="5114774"/>
            <a:ext cx="1461407" cy="535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保护成员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9FB5D-07C6-5B44-B9F7-07EC3EA42A8F}"/>
              </a:ext>
            </a:extLst>
          </p:cNvPr>
          <p:cNvSpPr txBox="1"/>
          <p:nvPr/>
        </p:nvSpPr>
        <p:spPr>
          <a:xfrm>
            <a:off x="5054238" y="3259190"/>
            <a:ext cx="1213212" cy="535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虚函数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0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Base</a:t>
            </a:r>
            <a:r>
              <a:rPr lang="zh-CN" alt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&amp; derived classes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2835-94A8-B14D-B337-C4A7B05D2A61}"/>
              </a:ext>
            </a:extLst>
          </p:cNvPr>
          <p:cNvSpPr txBox="1"/>
          <p:nvPr/>
        </p:nvSpPr>
        <p:spPr>
          <a:xfrm>
            <a:off x="7268475" y="1196614"/>
            <a:ext cx="2695847" cy="535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数据成员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186074-0F0B-5247-A690-2FBCF189B51F}"/>
              </a:ext>
            </a:extLst>
          </p:cNvPr>
          <p:cNvGrpSpPr/>
          <p:nvPr/>
        </p:nvGrpSpPr>
        <p:grpSpPr>
          <a:xfrm>
            <a:off x="7524750" y="1927224"/>
            <a:ext cx="2114551" cy="2230439"/>
            <a:chOff x="6095999" y="2327274"/>
            <a:chExt cx="2114551" cy="2230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85D5CB-7667-B640-A162-AFFAAF4B7C63}"/>
                </a:ext>
              </a:extLst>
            </p:cNvPr>
            <p:cNvSpPr/>
            <p:nvPr/>
          </p:nvSpPr>
          <p:spPr>
            <a:xfrm>
              <a:off x="6095999" y="2327274"/>
              <a:ext cx="2114551" cy="2230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81A378-E853-1E43-B885-EFD94FB79E46}"/>
                </a:ext>
              </a:extLst>
            </p:cNvPr>
            <p:cNvSpPr/>
            <p:nvPr/>
          </p:nvSpPr>
          <p:spPr>
            <a:xfrm>
              <a:off x="6263933" y="2474911"/>
              <a:ext cx="1752600" cy="10604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bookNo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price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EA51DB-3E76-FF42-8141-CF61F5F6C8F7}"/>
                </a:ext>
              </a:extLst>
            </p:cNvPr>
            <p:cNvSpPr/>
            <p:nvPr/>
          </p:nvSpPr>
          <p:spPr>
            <a:xfrm>
              <a:off x="6250199" y="3497262"/>
              <a:ext cx="1551467" cy="1060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22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min_qty</a:t>
              </a:r>
              <a:endPara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discount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C850A9-8FD5-C64B-8D2C-E8B9219259AE}"/>
              </a:ext>
            </a:extLst>
          </p:cNvPr>
          <p:cNvSpPr txBox="1"/>
          <p:nvPr/>
        </p:nvSpPr>
        <p:spPr>
          <a:xfrm>
            <a:off x="3407543" y="2246674"/>
            <a:ext cx="3218341" cy="535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继承自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Quote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的数据成员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C222C5-5B24-F14F-8EE2-0D0796A8761F}"/>
              </a:ext>
            </a:extLst>
          </p:cNvPr>
          <p:cNvCxnSpPr/>
          <p:nvPr/>
        </p:nvCxnSpPr>
        <p:spPr>
          <a:xfrm>
            <a:off x="6648451" y="2571750"/>
            <a:ext cx="1240049" cy="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70DD2E-38BF-424C-8F15-3EF8E496E70A}"/>
              </a:ext>
            </a:extLst>
          </p:cNvPr>
          <p:cNvSpPr txBox="1"/>
          <p:nvPr/>
        </p:nvSpPr>
        <p:spPr>
          <a:xfrm>
            <a:off x="2488892" y="3302361"/>
            <a:ext cx="4216709" cy="5358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ja-JP" altLang="en-US" sz="2200" b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追加定义的数据成员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27435C-6FBE-3146-8B55-7237F1EEFD32}"/>
              </a:ext>
            </a:extLst>
          </p:cNvPr>
          <p:cNvCxnSpPr/>
          <p:nvPr/>
        </p:nvCxnSpPr>
        <p:spPr>
          <a:xfrm>
            <a:off x="6625884" y="3619500"/>
            <a:ext cx="1240049" cy="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18A7D0-BB11-AB43-992D-C1D8D65BD4D7}"/>
              </a:ext>
            </a:extLst>
          </p:cNvPr>
          <p:cNvSpPr txBox="1"/>
          <p:nvPr/>
        </p:nvSpPr>
        <p:spPr>
          <a:xfrm>
            <a:off x="838200" y="4502151"/>
            <a:ext cx="8763001" cy="53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The inheritance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models an 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IS-A relationship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: A </a:t>
            </a:r>
            <a:r>
              <a:rPr lang="en-US" altLang="zh-CN" sz="2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is a</a:t>
            </a:r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Quote.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C41D5-E44E-D345-94A3-71EF8B97192E}"/>
              </a:ext>
            </a:extLst>
          </p:cNvPr>
          <p:cNvSpPr txBox="1"/>
          <p:nvPr/>
        </p:nvSpPr>
        <p:spPr>
          <a:xfrm>
            <a:off x="857250" y="5173446"/>
            <a:ext cx="10515600" cy="83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Since a </a:t>
            </a:r>
            <a:r>
              <a:rPr lang="en-US" altLang="ja-JP" sz="2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is a Quote, it is logical and natural that we use a </a:t>
            </a:r>
            <a:r>
              <a:rPr lang="en-US" altLang="ja-JP" sz="2200" b="1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Bulk_quote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object </a:t>
            </a:r>
            <a:r>
              <a:rPr lang="en-US" altLang="ja-JP" sz="2200" b="1" i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as if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it were a Quote object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derived-to-base conversion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ja-JP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2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08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IS-A vs HAS-A</a:t>
            </a:r>
            <a:endParaRPr lang="en-US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18A7D0-BB11-AB43-992D-C1D8D65BD4D7}"/>
              </a:ext>
            </a:extLst>
          </p:cNvPr>
          <p:cNvSpPr txBox="1"/>
          <p:nvPr/>
        </p:nvSpPr>
        <p:spPr>
          <a:xfrm>
            <a:off x="1095993" y="5529174"/>
            <a:ext cx="4267578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Inheritance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] A bulk quote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is a</a:t>
            </a:r>
            <a:r>
              <a:rPr lang="en-US" altLang="zh-CN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quote.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B5880E-5B1E-684B-9DD0-4E35D5E41610}"/>
              </a:ext>
            </a:extLst>
          </p:cNvPr>
          <p:cNvGrpSpPr/>
          <p:nvPr/>
        </p:nvGrpSpPr>
        <p:grpSpPr>
          <a:xfrm>
            <a:off x="2360082" y="1786592"/>
            <a:ext cx="2353024" cy="3593160"/>
            <a:chOff x="1504253" y="2018050"/>
            <a:chExt cx="2353024" cy="35931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C32FFD-2345-724F-BC1D-ECF51A0EC8F1}"/>
                </a:ext>
              </a:extLst>
            </p:cNvPr>
            <p:cNvGrpSpPr/>
            <p:nvPr/>
          </p:nvGrpSpPr>
          <p:grpSpPr>
            <a:xfrm>
              <a:off x="2528190" y="3393160"/>
              <a:ext cx="305497" cy="740690"/>
              <a:chOff x="2007974" y="2403640"/>
              <a:chExt cx="305497" cy="74069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927435C-6FBE-3146-8B55-7237F1EEFD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0375" y="2667001"/>
                <a:ext cx="0" cy="477329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riangle 3">
                <a:extLst>
                  <a:ext uri="{FF2B5EF4-FFF2-40B4-BE49-F238E27FC236}">
                    <a16:creationId xmlns:a16="http://schemas.microsoft.com/office/drawing/2014/main" id="{A2808E28-1FFF-2E4B-9002-FEA3DC97FFED}"/>
                  </a:ext>
                </a:extLst>
              </p:cNvPr>
              <p:cNvSpPr/>
              <p:nvPr/>
            </p:nvSpPr>
            <p:spPr>
              <a:xfrm>
                <a:off x="2007974" y="2403640"/>
                <a:ext cx="305497" cy="263360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8EBA81-9E08-574F-8E9E-AD541C64C3A9}"/>
                </a:ext>
              </a:extLst>
            </p:cNvPr>
            <p:cNvGrpSpPr/>
            <p:nvPr/>
          </p:nvGrpSpPr>
          <p:grpSpPr>
            <a:xfrm>
              <a:off x="1504601" y="2018050"/>
              <a:ext cx="2352676" cy="1375110"/>
              <a:chOff x="1504601" y="2018050"/>
              <a:chExt cx="2352676" cy="137511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EA51DB-3E76-FF42-8141-CF61F5F6C8F7}"/>
                  </a:ext>
                </a:extLst>
              </p:cNvPr>
              <p:cNvSpPr/>
              <p:nvPr/>
            </p:nvSpPr>
            <p:spPr>
              <a:xfrm>
                <a:off x="1504601" y="2018050"/>
                <a:ext cx="2352676" cy="460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Quote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01B6DC-6002-D546-B360-B442DBDD64D5}"/>
                  </a:ext>
                </a:extLst>
              </p:cNvPr>
              <p:cNvSpPr/>
              <p:nvPr/>
            </p:nvSpPr>
            <p:spPr>
              <a:xfrm>
                <a:off x="1504601" y="2506034"/>
                <a:ext cx="2352328" cy="8871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bookNo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string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price: double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3D7094-8C1F-6443-B6E1-E34395EA8B69}"/>
                </a:ext>
              </a:extLst>
            </p:cNvPr>
            <p:cNvGrpSpPr/>
            <p:nvPr/>
          </p:nvGrpSpPr>
          <p:grpSpPr>
            <a:xfrm>
              <a:off x="1504253" y="4156682"/>
              <a:ext cx="2352676" cy="1454528"/>
              <a:chOff x="1504601" y="5025135"/>
              <a:chExt cx="2352676" cy="145452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ABA060-8B1B-C54A-8AB0-D77EEE32128E}"/>
                  </a:ext>
                </a:extLst>
              </p:cNvPr>
              <p:cNvSpPr/>
              <p:nvPr/>
            </p:nvSpPr>
            <p:spPr>
              <a:xfrm>
                <a:off x="1504601" y="5025135"/>
                <a:ext cx="2352676" cy="5402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3000"/>
                  </a:lnSpc>
                </a:pP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Bulk_quote</a:t>
                </a:r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C0BAEB-56F7-1B40-A693-631F5D4FFD25}"/>
                  </a:ext>
                </a:extLst>
              </p:cNvPr>
              <p:cNvSpPr/>
              <p:nvPr/>
            </p:nvSpPr>
            <p:spPr>
              <a:xfrm>
                <a:off x="1504601" y="5592537"/>
                <a:ext cx="2352676" cy="88712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min_qty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size_t</a:t>
                </a:r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discount: double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2A1D1-5041-C24D-912F-AFFF86C5CCE9}"/>
              </a:ext>
            </a:extLst>
          </p:cNvPr>
          <p:cNvGrpSpPr/>
          <p:nvPr/>
        </p:nvGrpSpPr>
        <p:grpSpPr>
          <a:xfrm>
            <a:off x="7261461" y="1786592"/>
            <a:ext cx="2352676" cy="1375110"/>
            <a:chOff x="1504601" y="2018050"/>
            <a:chExt cx="2352676" cy="13751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7EF07F-8553-AD4F-BCFD-127959C8DDE6}"/>
                </a:ext>
              </a:extLst>
            </p:cNvPr>
            <p:cNvSpPr/>
            <p:nvPr/>
          </p:nvSpPr>
          <p:spPr>
            <a:xfrm>
              <a:off x="1504601" y="2018050"/>
              <a:ext cx="2352676" cy="4607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Bike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D63F-6296-9A45-BC93-0391A1E91EDB}"/>
                </a:ext>
              </a:extLst>
            </p:cNvPr>
            <p:cNvSpPr/>
            <p:nvPr/>
          </p:nvSpPr>
          <p:spPr>
            <a:xfrm>
              <a:off x="1504601" y="2506034"/>
              <a:ext cx="2352676" cy="887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fwheel</a:t>
              </a: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Wheel</a:t>
              </a:r>
            </a:p>
            <a:p>
              <a:pPr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0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rwheel</a:t>
              </a: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Wheel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95EAA8-E778-894E-BB79-A1DFC2854ADD}"/>
              </a:ext>
            </a:extLst>
          </p:cNvPr>
          <p:cNvGrpSpPr/>
          <p:nvPr/>
        </p:nvGrpSpPr>
        <p:grpSpPr>
          <a:xfrm>
            <a:off x="7261461" y="4031594"/>
            <a:ext cx="2352676" cy="1077386"/>
            <a:chOff x="1504601" y="5025135"/>
            <a:chExt cx="2352676" cy="107738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EB40EA-E056-AD44-B32D-EBF17D60682B}"/>
                </a:ext>
              </a:extLst>
            </p:cNvPr>
            <p:cNvSpPr/>
            <p:nvPr/>
          </p:nvSpPr>
          <p:spPr>
            <a:xfrm>
              <a:off x="1504601" y="5025135"/>
              <a:ext cx="2352676" cy="540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Wheel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0804A5-4141-2541-91B1-E6047EFBA9B2}"/>
                </a:ext>
              </a:extLst>
            </p:cNvPr>
            <p:cNvSpPr/>
            <p:nvPr/>
          </p:nvSpPr>
          <p:spPr>
            <a:xfrm>
              <a:off x="1504601" y="5592537"/>
              <a:ext cx="2352676" cy="50998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3000"/>
                </a:lnSpc>
              </a:pP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brand: string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644678-2C0A-5443-B756-8A4D8C347B7B}"/>
              </a:ext>
            </a:extLst>
          </p:cNvPr>
          <p:cNvGrpSpPr/>
          <p:nvPr/>
        </p:nvGrpSpPr>
        <p:grpSpPr>
          <a:xfrm>
            <a:off x="8273251" y="3205082"/>
            <a:ext cx="328400" cy="800234"/>
            <a:chOff x="7888491" y="3460156"/>
            <a:chExt cx="328400" cy="80023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C21135-4B9A-6045-9BB1-3F78CDA34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7928" y="3783061"/>
              <a:ext cx="0" cy="47732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Diamond 36">
              <a:extLst>
                <a:ext uri="{FF2B5EF4-FFF2-40B4-BE49-F238E27FC236}">
                  <a16:creationId xmlns:a16="http://schemas.microsoft.com/office/drawing/2014/main" id="{BFE31BCC-26B3-EA48-B375-B8F480CD141D}"/>
                </a:ext>
              </a:extLst>
            </p:cNvPr>
            <p:cNvSpPr/>
            <p:nvPr/>
          </p:nvSpPr>
          <p:spPr>
            <a:xfrm>
              <a:off x="7888491" y="3460156"/>
              <a:ext cx="328400" cy="328400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01632A-16FC-CB4E-A5E3-0E5F88F1A6BC}"/>
              </a:ext>
            </a:extLst>
          </p:cNvPr>
          <p:cNvGrpSpPr/>
          <p:nvPr/>
        </p:nvGrpSpPr>
        <p:grpSpPr>
          <a:xfrm>
            <a:off x="6026666" y="5271694"/>
            <a:ext cx="4871574" cy="881718"/>
            <a:chOff x="5944778" y="5312638"/>
            <a:chExt cx="4871574" cy="88171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71F2B8-604F-9F44-A5A2-F48A4CDB36F8}"/>
                </a:ext>
              </a:extLst>
            </p:cNvPr>
            <p:cNvSpPr txBox="1"/>
            <p:nvPr/>
          </p:nvSpPr>
          <p:spPr>
            <a:xfrm>
              <a:off x="7615248" y="5362653"/>
              <a:ext cx="3201104" cy="83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 bike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has a</a:t>
              </a: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front wheel.</a:t>
              </a:r>
            </a:p>
            <a:p>
              <a:pPr algn="just">
                <a:lnSpc>
                  <a:spcPts val="3000"/>
                </a:lnSpc>
              </a:pP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A bike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has a</a:t>
              </a: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 rear wheel.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15682-2253-0C42-B598-42E816A0BE93}"/>
                </a:ext>
              </a:extLst>
            </p:cNvPr>
            <p:cNvSpPr txBox="1"/>
            <p:nvPr/>
          </p:nvSpPr>
          <p:spPr>
            <a:xfrm>
              <a:off x="5944778" y="5312638"/>
              <a:ext cx="1794668" cy="49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[</a:t>
              </a: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Composition</a:t>
              </a:r>
              <a:r>
                <a:rPr lang="en-US" altLang="zh-CN" sz="2000" b="1" dirty="0">
                  <a:latin typeface="Times New Roman" panose="02020603050405020304" pitchFamily="18" charset="0"/>
                  <a:ea typeface="KaiTi" panose="02010609060101010101" pitchFamily="49" charset="-122"/>
                  <a:cs typeface="Times New Roman" panose="02020603050405020304" pitchFamily="18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09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43253</TotalTime>
  <Words>3311</Words>
  <Application>Microsoft Macintosh PowerPoint</Application>
  <PresentationFormat>Widescreen</PresentationFormat>
  <Paragraphs>516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等线</vt:lpstr>
      <vt:lpstr>等线 Light</vt:lpstr>
      <vt:lpstr>KaiTi</vt:lpstr>
      <vt:lpstr>游ゴシック</vt:lpstr>
      <vt:lpstr>Arial</vt:lpstr>
      <vt:lpstr>Calibri</vt:lpstr>
      <vt:lpstr>Calibri Light</vt:lpstr>
      <vt:lpstr>Cambria</vt:lpstr>
      <vt:lpstr>Cambria Math</vt:lpstr>
      <vt:lpstr>Times New Roman</vt:lpstr>
      <vt:lpstr>Office Theme</vt:lpstr>
      <vt:lpstr>Classes (3)</vt:lpstr>
      <vt:lpstr>OOP</vt:lpstr>
      <vt:lpstr>OOP</vt:lpstr>
      <vt:lpstr>OOP</vt:lpstr>
      <vt:lpstr>Base &amp; derived classes</vt:lpstr>
      <vt:lpstr>Base &amp; derived classes</vt:lpstr>
      <vt:lpstr>Base &amp; derived classes</vt:lpstr>
      <vt:lpstr>Base &amp; derived classes</vt:lpstr>
      <vt:lpstr>IS-A vs HAS-A</vt:lpstr>
      <vt:lpstr>Derived-class constructors</vt:lpstr>
      <vt:lpstr>Derived-class constructors</vt:lpstr>
      <vt:lpstr>Derived-class constructors</vt:lpstr>
      <vt:lpstr>Preventing from inheritance</vt:lpstr>
      <vt:lpstr>Static &amp; dynamic types</vt:lpstr>
      <vt:lpstr>Static &amp; dynamic types</vt:lpstr>
      <vt:lpstr>Static &amp; dynamic types</vt:lpstr>
      <vt:lpstr>PowerPoint Presentation</vt:lpstr>
      <vt:lpstr>Base-derived type conversions</vt:lpstr>
      <vt:lpstr>Virtual functions &amp; polymorphism 多态</vt:lpstr>
      <vt:lpstr>Overloading 重载 vs overriding 覆盖</vt:lpstr>
      <vt:lpstr>Preventing from overriding</vt:lpstr>
      <vt:lpstr>Implementing virtual functions</vt:lpstr>
      <vt:lpstr>Virtual destructors</vt:lpstr>
      <vt:lpstr>Circumventing the virtual mechanism</vt:lpstr>
      <vt:lpstr>Abstract base classes</vt:lpstr>
      <vt:lpstr>Abstract base classes</vt:lpstr>
      <vt:lpstr>Abstract base classes</vt:lpstr>
      <vt:lpstr>Abstract base classes</vt:lpstr>
      <vt:lpstr>dynamic_cast</vt:lpstr>
      <vt:lpstr>Access control</vt:lpstr>
      <vt:lpstr>Access control</vt:lpstr>
      <vt:lpstr>Multiple inheritance</vt:lpstr>
      <vt:lpstr>Multiple inheritance</vt:lpstr>
      <vt:lpstr>Multiple inheritance</vt:lpstr>
      <vt:lpstr>The diamond problem</vt:lpstr>
      <vt:lpstr>The diamond problem</vt:lpstr>
      <vt:lpstr>Next lectures (?)</vt:lpstr>
      <vt:lpstr>Next lectures (?)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Getting Started</dc:title>
  <dc:creator>Hao Wang</dc:creator>
  <cp:lastModifiedBy>Hao Wang</cp:lastModifiedBy>
  <cp:revision>6220</cp:revision>
  <dcterms:created xsi:type="dcterms:W3CDTF">2018-09-19T14:28:04Z</dcterms:created>
  <dcterms:modified xsi:type="dcterms:W3CDTF">2018-11-30T08:37:10Z</dcterms:modified>
</cp:coreProperties>
</file>